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Alegreya Medium"/>
      <p:regular r:id="rId20"/>
      <p:bold r:id="rId21"/>
      <p:italic r:id="rId22"/>
      <p:boldItalic r:id="rId23"/>
    </p:embeddedFont>
    <p:embeddedFont>
      <p:font typeface="Alegreya Black"/>
      <p:bold r:id="rId24"/>
      <p:boldItalic r:id="rId25"/>
    </p:embeddedFont>
    <p:embeddedFont>
      <p:font typeface="Alegrey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Hhlv9/Ymb9MC5P1TMLZS6FO6C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Medium-regular.fntdata"/><Relationship Id="rId22" Type="http://schemas.openxmlformats.org/officeDocument/2006/relationships/font" Target="fonts/AlegreyaMedium-italic.fntdata"/><Relationship Id="rId21" Type="http://schemas.openxmlformats.org/officeDocument/2006/relationships/font" Target="fonts/AlegreyaMedium-bold.fntdata"/><Relationship Id="rId24" Type="http://schemas.openxmlformats.org/officeDocument/2006/relationships/font" Target="fonts/AlegreyaBlack-bold.fntdata"/><Relationship Id="rId23" Type="http://schemas.openxmlformats.org/officeDocument/2006/relationships/font" Target="fonts/Alegreya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legreya-regular.fntdata"/><Relationship Id="rId25" Type="http://schemas.openxmlformats.org/officeDocument/2006/relationships/font" Target="fonts/AlegreyaBlack-boldItalic.fntdata"/><Relationship Id="rId28" Type="http://schemas.openxmlformats.org/officeDocument/2006/relationships/font" Target="fonts/Alegreya-italic.fntdata"/><Relationship Id="rId27" Type="http://schemas.openxmlformats.org/officeDocument/2006/relationships/font" Target="fonts/Alegrey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egrey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75d5bdd6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8" name="Google Shape;248;g2975d5bdd62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75d5bdd6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Suggest to add to last column: but only 0.19% of funding from some donors</a:t>
            </a:r>
            <a:endParaRPr/>
          </a:p>
        </p:txBody>
      </p:sp>
      <p:sp>
        <p:nvSpPr>
          <p:cNvPr id="178" name="Google Shape;178;g2975d5bdd62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75d5bdd62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g2975d5bdd62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75d5bdd62_0_18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975d5bdd62_0_18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2975d5bdd62_0_1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975d5bdd62_0_18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975d5bdd62_0_1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75d5bdd62_0_1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975d5bdd62_0_19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975d5bdd62_0_1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975d5bdd62_0_1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975d5bdd62_0_1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75d5bdd62_0_19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975d5bdd62_0_19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975d5bdd62_0_19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975d5bdd62_0_19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975d5bdd62_0_1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75d5bdd62_0_2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975d5bdd62_0_20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2975d5bdd62_0_20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2975d5bdd62_0_20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975d5bdd62_0_20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975d5bdd62_0_20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75d5bdd62_0_21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975d5bdd62_0_21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2975d5bdd62_0_21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2975d5bdd62_0_21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2975d5bdd62_0_21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975d5bdd62_0_2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2975d5bdd62_0_2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975d5bdd62_0_2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75d5bdd62_0_2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975d5bdd62_0_2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975d5bdd62_0_2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975d5bdd62_0_2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5d5bdd62_0_2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975d5bdd62_0_2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975d5bdd62_0_2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75d5bdd62_0_22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975d5bdd62_0_22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2975d5bdd62_0_22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2975d5bdd62_0_2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975d5bdd62_0_2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975d5bdd62_0_2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75d5bdd62_0_23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975d5bdd62_0_23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975d5bdd62_0_23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2975d5bdd62_0_2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975d5bdd62_0_2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975d5bdd62_0_2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75d5bdd62_0_2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975d5bdd62_0_24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2975d5bdd62_0_2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975d5bdd62_0_2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975d5bdd62_0_2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75d5bdd62_0_24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975d5bdd62_0_24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2975d5bdd62_0_2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975d5bdd62_0_2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975d5bdd62_0_2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75d5bdd62_0_18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975d5bdd62_0_18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975d5bdd62_0_18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2975d5bdd62_0_18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975d5bdd62_0_1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://www.globalalliance.me/shandi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/>
          <p:nvPr/>
        </p:nvSpPr>
        <p:spPr>
          <a:xfrm>
            <a:off x="-15625" y="-31250"/>
            <a:ext cx="12325800" cy="6967500"/>
          </a:xfrm>
          <a:prstGeom prst="rect">
            <a:avLst/>
          </a:prstGeom>
          <a:solidFill>
            <a:srgbClr val="212D1D"/>
          </a:solidFill>
          <a:ln cap="flat" cmpd="sng" w="9525">
            <a:solidFill>
              <a:srgbClr val="212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>
            <p:ph type="ctrTitle"/>
          </p:nvPr>
        </p:nvSpPr>
        <p:spPr>
          <a:xfrm>
            <a:off x="4363775" y="2025850"/>
            <a:ext cx="75321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5900">
                <a:solidFill>
                  <a:srgbClr val="F5EEDF"/>
                </a:solidFill>
                <a:latin typeface="Poppins"/>
                <a:ea typeface="Poppins"/>
                <a:cs typeface="Poppins"/>
                <a:sym typeface="Poppins"/>
              </a:rPr>
              <a:t>SHANDIA DATA COLLECTION</a:t>
            </a:r>
            <a:endParaRPr sz="5900">
              <a:solidFill>
                <a:srgbClr val="F5EE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833050" y="4872050"/>
            <a:ext cx="68052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Illustrative examples of data generated by Shandia</a:t>
            </a:r>
            <a:endParaRPr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2023</a:t>
            </a:r>
            <a:endParaRPr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575" y="743850"/>
            <a:ext cx="3485424" cy="1944699"/>
          </a:xfrm>
          <a:prstGeom prst="rect">
            <a:avLst/>
          </a:prstGeom>
          <a:noFill/>
          <a:ln cap="flat" cmpd="sng" w="9525">
            <a:solidFill>
              <a:srgbClr val="212D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4">
            <a:alphaModFix/>
          </a:blip>
          <a:srcRect b="339" l="42739" r="9543" t="-340"/>
          <a:stretch/>
        </p:blipFill>
        <p:spPr>
          <a:xfrm>
            <a:off x="-370425" y="-31250"/>
            <a:ext cx="4988349" cy="69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2975d5bdd62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7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975d5bdd62_0_33"/>
          <p:cNvSpPr/>
          <p:nvPr/>
        </p:nvSpPr>
        <p:spPr>
          <a:xfrm>
            <a:off x="5000625" y="2952750"/>
            <a:ext cx="2047800" cy="881100"/>
          </a:xfrm>
          <a:prstGeom prst="rect">
            <a:avLst/>
          </a:prstGeom>
          <a:solidFill>
            <a:srgbClr val="212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975d5bdd62_0_33"/>
          <p:cNvSpPr txBox="1"/>
          <p:nvPr>
            <p:ph type="title"/>
          </p:nvPr>
        </p:nvSpPr>
        <p:spPr>
          <a:xfrm>
            <a:off x="838200" y="1722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2520"/>
              <a:buFont typeface="Calibri"/>
              <a:buNone/>
            </a:pPr>
            <a:r>
              <a:rPr lang="en-US" sz="1770">
                <a:solidFill>
                  <a:srgbClr val="F5EEDF"/>
                </a:solidFill>
                <a:latin typeface="Poppins"/>
                <a:ea typeface="Poppins"/>
                <a:cs typeface="Poppins"/>
                <a:sym typeface="Poppins"/>
              </a:rPr>
              <a:t>Keep updated on </a:t>
            </a:r>
            <a:endParaRPr sz="1770">
              <a:solidFill>
                <a:srgbClr val="F5EED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2520"/>
              <a:buFont typeface="Calibri"/>
              <a:buNone/>
            </a:pPr>
            <a:r>
              <a:t/>
            </a:r>
            <a:endParaRPr sz="1770">
              <a:solidFill>
                <a:srgbClr val="F5EED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2520"/>
              <a:buFont typeface="Calibri"/>
              <a:buNone/>
            </a:pPr>
            <a:r>
              <a:rPr lang="en-US" sz="2220">
                <a:solidFill>
                  <a:srgbClr val="F5EEDF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www.globalalliance.me/shandia</a:t>
            </a:r>
            <a:endParaRPr sz="2220">
              <a:solidFill>
                <a:srgbClr val="F5EED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2520"/>
              <a:buFont typeface="Calibri"/>
              <a:buNone/>
            </a:pPr>
            <a:r>
              <a:t/>
            </a:r>
            <a:endParaRPr sz="2220">
              <a:solidFill>
                <a:srgbClr val="F5EED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2520"/>
              <a:buFont typeface="Calibri"/>
              <a:buNone/>
            </a:pPr>
            <a:r>
              <a:rPr lang="en-US" sz="2220">
                <a:solidFill>
                  <a:srgbClr val="F5EEDF"/>
                </a:solidFill>
                <a:latin typeface="Poppins"/>
                <a:ea typeface="Poppins"/>
                <a:cs typeface="Poppins"/>
                <a:sym typeface="Poppins"/>
              </a:rPr>
              <a:t>@globalalliancet</a:t>
            </a:r>
            <a:endParaRPr sz="2220">
              <a:solidFill>
                <a:srgbClr val="F5EE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35275" y="0"/>
            <a:ext cx="12192000" cy="6858000"/>
          </a:xfrm>
          <a:prstGeom prst="rect">
            <a:avLst/>
          </a:prstGeom>
          <a:solidFill>
            <a:srgbClr val="F5EE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6805075" y="4189675"/>
            <a:ext cx="1128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99.81%</a:t>
            </a:r>
            <a:endParaRPr sz="2000"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5913175" y="2666575"/>
            <a:ext cx="1128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0.19%</a:t>
            </a:r>
            <a:endParaRPr sz="2000"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75" name="Google Shape;17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75d5bdd62_0_158"/>
          <p:cNvSpPr/>
          <p:nvPr/>
        </p:nvSpPr>
        <p:spPr>
          <a:xfrm>
            <a:off x="0" y="-60775"/>
            <a:ext cx="12192000" cy="6858000"/>
          </a:xfrm>
          <a:prstGeom prst="rect">
            <a:avLst/>
          </a:prstGeom>
          <a:solidFill>
            <a:srgbClr val="2C5E2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975d5bdd62_0_158"/>
          <p:cNvSpPr txBox="1"/>
          <p:nvPr>
            <p:ph idx="1" type="body"/>
          </p:nvPr>
        </p:nvSpPr>
        <p:spPr>
          <a:xfrm>
            <a:off x="9317025" y="1986400"/>
            <a:ext cx="22047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Direct funding to our organisations constituted on average </a:t>
            </a:r>
            <a:endParaRPr b="1" sz="2300"/>
          </a:p>
        </p:txBody>
      </p:sp>
      <p:pic>
        <p:nvPicPr>
          <p:cNvPr id="182" name="Google Shape;182;g2975d5bdd62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25" y="539919"/>
            <a:ext cx="95250" cy="59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975d5bdd62_0_158"/>
          <p:cNvSpPr txBox="1"/>
          <p:nvPr/>
        </p:nvSpPr>
        <p:spPr>
          <a:xfrm>
            <a:off x="1258138" y="1586800"/>
            <a:ext cx="1814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6.2%</a:t>
            </a:r>
            <a:br>
              <a:rPr b="1" i="0" lang="en-US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975d5bdd62_0_158"/>
          <p:cNvSpPr txBox="1"/>
          <p:nvPr/>
        </p:nvSpPr>
        <p:spPr>
          <a:xfrm>
            <a:off x="1818825" y="3115450"/>
            <a:ext cx="15198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18.7%</a:t>
            </a:r>
            <a:b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3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g2975d5bdd62_0_158"/>
          <p:cNvSpPr txBox="1"/>
          <p:nvPr/>
        </p:nvSpPr>
        <p:spPr>
          <a:xfrm>
            <a:off x="3637750" y="2132275"/>
            <a:ext cx="12252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36%</a:t>
            </a:r>
            <a:b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3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g2975d5bdd62_0_158"/>
          <p:cNvSpPr txBox="1"/>
          <p:nvPr/>
        </p:nvSpPr>
        <p:spPr>
          <a:xfrm>
            <a:off x="4181550" y="3650150"/>
            <a:ext cx="15198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24%</a:t>
            </a:r>
            <a:b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3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g2975d5bdd62_0_158"/>
          <p:cNvSpPr txBox="1"/>
          <p:nvPr/>
        </p:nvSpPr>
        <p:spPr>
          <a:xfrm>
            <a:off x="6670075" y="1058900"/>
            <a:ext cx="11409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&lt;1%</a:t>
            </a:r>
            <a:b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3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g2975d5bdd62_0_158"/>
          <p:cNvSpPr txBox="1"/>
          <p:nvPr/>
        </p:nvSpPr>
        <p:spPr>
          <a:xfrm>
            <a:off x="9387988" y="4036100"/>
            <a:ext cx="11409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7%</a:t>
            </a:r>
            <a:br>
              <a:rPr b="1" i="0" lang="en-US" sz="3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3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g2975d5bdd62_0_158"/>
          <p:cNvSpPr txBox="1"/>
          <p:nvPr/>
        </p:nvSpPr>
        <p:spPr>
          <a:xfrm>
            <a:off x="1213275" y="317425"/>
            <a:ext cx="18147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Indigenous peoples constitute</a:t>
            </a:r>
            <a:endParaRPr b="0" i="0" sz="2000" u="none" cap="none" strike="noStrike">
              <a:solidFill>
                <a:schemeClr val="lt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190" name="Google Shape;190;g2975d5bdd62_0_158"/>
          <p:cNvSpPr txBox="1"/>
          <p:nvPr/>
        </p:nvSpPr>
        <p:spPr>
          <a:xfrm>
            <a:off x="1213275" y="2296550"/>
            <a:ext cx="18147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of the global population, but </a:t>
            </a:r>
            <a:endParaRPr b="0" i="0" sz="2000" u="none" cap="none" strike="noStrike">
              <a:solidFill>
                <a:schemeClr val="lt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191" name="Google Shape;191;g2975d5bdd62_0_158"/>
          <p:cNvSpPr txBox="1"/>
          <p:nvPr/>
        </p:nvSpPr>
        <p:spPr>
          <a:xfrm>
            <a:off x="1258150" y="3650150"/>
            <a:ext cx="20337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of the extreme poor</a:t>
            </a:r>
            <a:endParaRPr b="0" i="0" sz="2000" u="none" cap="none" strike="noStrike">
              <a:solidFill>
                <a:schemeClr val="lt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pic>
        <p:nvPicPr>
          <p:cNvPr id="192" name="Google Shape;192;g2975d5bdd62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2250" y="2296550"/>
            <a:ext cx="135488" cy="41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975d5bdd62_0_158"/>
          <p:cNvSpPr txBox="1"/>
          <p:nvPr/>
        </p:nvSpPr>
        <p:spPr>
          <a:xfrm>
            <a:off x="3619598" y="2659473"/>
            <a:ext cx="20751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of globally intact forests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 &amp;</a:t>
            </a:r>
            <a:endParaRPr b="0" i="0" sz="2000" u="none" cap="none" strike="noStrike">
              <a:solidFill>
                <a:schemeClr val="lt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194" name="Google Shape;194;g2975d5bdd62_0_158"/>
          <p:cNvSpPr txBox="1"/>
          <p:nvPr/>
        </p:nvSpPr>
        <p:spPr>
          <a:xfrm>
            <a:off x="3733325" y="4310500"/>
            <a:ext cx="22047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of above-ground carbon in tropical forests are found within our territories.</a:t>
            </a:r>
            <a:endParaRPr b="0" i="0" sz="2300" u="none" cap="none" strike="noStrike">
              <a:solidFill>
                <a:schemeClr val="lt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pic>
        <p:nvPicPr>
          <p:cNvPr id="195" name="Google Shape;195;g2975d5bdd62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700" y="602075"/>
            <a:ext cx="135475" cy="59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975d5bdd62_0_158"/>
          <p:cNvSpPr txBox="1"/>
          <p:nvPr/>
        </p:nvSpPr>
        <p:spPr>
          <a:xfrm>
            <a:off x="6670075" y="1719700"/>
            <a:ext cx="19149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of international climate development aid allocation supported tenure rights and forest management from 2011-2020.</a:t>
            </a:r>
            <a:endParaRPr b="0" i="0" sz="2300" u="none" cap="none" strike="noStrike">
              <a:solidFill>
                <a:schemeClr val="lt1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975d5bdd62_0_158"/>
          <p:cNvSpPr txBox="1"/>
          <p:nvPr/>
        </p:nvSpPr>
        <p:spPr>
          <a:xfrm>
            <a:off x="9317025" y="4808000"/>
            <a:ext cx="22047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 </a:t>
            </a:r>
            <a:r>
              <a:rPr b="0" i="0" lang="en-US" sz="2300" u="none" cap="none" strike="noStrike">
                <a:solidFill>
                  <a:schemeClr val="lt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of funding under the first year of the Pledge.</a:t>
            </a:r>
            <a:endParaRPr b="1" i="0" sz="344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2975d5bdd62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2125" y="2435900"/>
            <a:ext cx="135475" cy="40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75d5bdd62_0_43"/>
          <p:cNvSpPr/>
          <p:nvPr/>
        </p:nvSpPr>
        <p:spPr>
          <a:xfrm>
            <a:off x="35275" y="0"/>
            <a:ext cx="12192000" cy="6858000"/>
          </a:xfrm>
          <a:prstGeom prst="rect">
            <a:avLst/>
          </a:prstGeom>
          <a:solidFill>
            <a:srgbClr val="F5EE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2975d5bdd62_0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2800"/>
              <a:buFont typeface="Calibri"/>
              <a:buNone/>
            </a:pPr>
            <a:r>
              <a:rPr b="1" lang="en-US" sz="2600">
                <a:solidFill>
                  <a:srgbClr val="C04B17"/>
                </a:solidFill>
                <a:latin typeface="Poppins"/>
                <a:ea typeface="Poppins"/>
                <a:cs typeface="Poppins"/>
                <a:sym typeface="Poppins"/>
              </a:rPr>
              <a:t>PROJECTS RELATED TO THE FOREST TENURE PLEDGE 2021-23: </a:t>
            </a:r>
            <a:br>
              <a:rPr b="1" lang="en-US" sz="2800">
                <a:solidFill>
                  <a:srgbClr val="C04B1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rgbClr val="C04B17"/>
                </a:solidFill>
                <a:latin typeface="Poppins"/>
                <a:ea typeface="Poppins"/>
                <a:cs typeface="Poppins"/>
                <a:sym typeface="Poppins"/>
              </a:rPr>
              <a:t>Example bilateral donor, total budget 580 Million USD</a:t>
            </a:r>
            <a:endParaRPr sz="2500">
              <a:solidFill>
                <a:srgbClr val="C04B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5" name="Google Shape;205;g2975d5bdd62_0_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625" y="1582875"/>
            <a:ext cx="8120949" cy="50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975d5bdd62_0_43"/>
          <p:cNvSpPr txBox="1"/>
          <p:nvPr/>
        </p:nvSpPr>
        <p:spPr>
          <a:xfrm>
            <a:off x="6805075" y="4189675"/>
            <a:ext cx="1128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99.81%</a:t>
            </a:r>
            <a:endParaRPr sz="2000"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07" name="Google Shape;207;g2975d5bdd62_0_43"/>
          <p:cNvSpPr txBox="1"/>
          <p:nvPr/>
        </p:nvSpPr>
        <p:spPr>
          <a:xfrm>
            <a:off x="5913175" y="2666575"/>
            <a:ext cx="1128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0.19%</a:t>
            </a:r>
            <a:endParaRPr sz="2000"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/>
          <p:nvPr/>
        </p:nvSpPr>
        <p:spPr>
          <a:xfrm>
            <a:off x="-252700" y="-58325"/>
            <a:ext cx="12615900" cy="7153500"/>
          </a:xfrm>
          <a:prstGeom prst="rect">
            <a:avLst/>
          </a:prstGeom>
          <a:solidFill>
            <a:srgbClr val="F5EE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 txBox="1"/>
          <p:nvPr>
            <p:ph type="title"/>
          </p:nvPr>
        </p:nvSpPr>
        <p:spPr>
          <a:xfrm>
            <a:off x="1689750" y="303675"/>
            <a:ext cx="8812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4400"/>
              <a:buFont typeface="Calibri"/>
              <a:buNone/>
            </a:pPr>
            <a:r>
              <a:rPr b="1" lang="en-US" sz="3400">
                <a:solidFill>
                  <a:srgbClr val="C04B17"/>
                </a:solidFill>
                <a:latin typeface="Poppins"/>
                <a:ea typeface="Poppins"/>
                <a:cs typeface="Poppins"/>
                <a:sym typeface="Poppins"/>
              </a:rPr>
              <a:t>"I</a:t>
            </a:r>
            <a:r>
              <a:rPr b="1" lang="en-US" sz="3400">
                <a:solidFill>
                  <a:srgbClr val="C04B17"/>
                </a:solidFill>
                <a:latin typeface="Poppins"/>
                <a:ea typeface="Poppins"/>
                <a:cs typeface="Poppins"/>
                <a:sym typeface="Poppins"/>
              </a:rPr>
              <a:t>NTERMEDIARIES” – BILATERAL DONOR</a:t>
            </a:r>
            <a:endParaRPr sz="3400">
              <a:solidFill>
                <a:srgbClr val="C04B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4" name="Google Shape;214;p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449494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/>
          <p:nvPr/>
        </p:nvSpPr>
        <p:spPr>
          <a:xfrm>
            <a:off x="-15625" y="-31250"/>
            <a:ext cx="12325800" cy="6967500"/>
          </a:xfrm>
          <a:prstGeom prst="rect">
            <a:avLst/>
          </a:prstGeom>
          <a:solidFill>
            <a:srgbClr val="212D1D"/>
          </a:solidFill>
          <a:ln cap="flat" cmpd="sng" w="9525">
            <a:solidFill>
              <a:srgbClr val="212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8638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F5EEDF"/>
                </a:solidFill>
                <a:latin typeface="Poppins"/>
                <a:ea typeface="Poppins"/>
                <a:cs typeface="Poppins"/>
                <a:sym typeface="Poppins"/>
              </a:rPr>
              <a:t>PROJECTS RELATED TO FOREST TENURE PLEDGE 2021-23 </a:t>
            </a:r>
            <a:br>
              <a:rPr b="1" lang="en-US" sz="2800">
                <a:solidFill>
                  <a:srgbClr val="5286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F5EEDF"/>
                </a:solidFill>
                <a:latin typeface="Poppins"/>
                <a:ea typeface="Poppins"/>
                <a:cs typeface="Poppins"/>
                <a:sym typeface="Poppins"/>
              </a:rPr>
              <a:t>Example philanthropic funder, total budget: 75 million USD</a:t>
            </a:r>
            <a:endParaRPr sz="2400">
              <a:solidFill>
                <a:srgbClr val="F5EE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21" name="Google Shape;221;p4"/>
          <p:cNvGraphicFramePr/>
          <p:nvPr/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222" name="Google Shape;222;p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225" y="1825625"/>
            <a:ext cx="7810506" cy="4829500"/>
          </a:xfrm>
          <a:prstGeom prst="rect">
            <a:avLst/>
          </a:prstGeom>
          <a:noFill/>
          <a:ln cap="flat" cmpd="sng" w="9525">
            <a:solidFill>
              <a:srgbClr val="212D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4"/>
          <p:cNvSpPr txBox="1"/>
          <p:nvPr/>
        </p:nvSpPr>
        <p:spPr>
          <a:xfrm>
            <a:off x="4891200" y="5142175"/>
            <a:ext cx="1128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93.0%</a:t>
            </a:r>
            <a:endParaRPr sz="2000"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24" name="Google Shape;224;p4"/>
          <p:cNvSpPr txBox="1"/>
          <p:nvPr/>
        </p:nvSpPr>
        <p:spPr>
          <a:xfrm>
            <a:off x="3815675" y="2850200"/>
            <a:ext cx="1128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7.</a:t>
            </a:r>
            <a:r>
              <a:rPr lang="en-US" sz="2000">
                <a:solidFill>
                  <a:srgbClr val="F5EEDF"/>
                </a:solidFill>
                <a:latin typeface="Alegreya"/>
                <a:ea typeface="Alegreya"/>
                <a:cs typeface="Alegreya"/>
                <a:sym typeface="Alegreya"/>
              </a:rPr>
              <a:t>0%</a:t>
            </a:r>
            <a:endParaRPr sz="2000">
              <a:solidFill>
                <a:srgbClr val="F5EED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>
            <a:off x="35275" y="0"/>
            <a:ext cx="12192000" cy="6858000"/>
          </a:xfrm>
          <a:prstGeom prst="rect">
            <a:avLst/>
          </a:prstGeom>
          <a:solidFill>
            <a:srgbClr val="F5EE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212D1D"/>
                </a:solidFill>
                <a:latin typeface="Poppins"/>
                <a:ea typeface="Poppins"/>
                <a:cs typeface="Poppins"/>
                <a:sym typeface="Poppins"/>
              </a:rPr>
              <a:t>AVERAGE ANNUAL BUDGET </a:t>
            </a:r>
            <a:br>
              <a:rPr b="1" lang="en-US">
                <a:solidFill>
                  <a:srgbClr val="212D1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>
                <a:solidFill>
                  <a:srgbClr val="212D1D"/>
                </a:solidFill>
                <a:latin typeface="Poppins"/>
                <a:ea typeface="Poppins"/>
                <a:cs typeface="Poppins"/>
                <a:sym typeface="Poppins"/>
              </a:rPr>
              <a:t>REPALEAC MEMBERS</a:t>
            </a:r>
            <a:endParaRPr>
              <a:solidFill>
                <a:srgbClr val="212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1" name="Google Shape;231;p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557344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>
            <a:off x="35275" y="0"/>
            <a:ext cx="12192000" cy="6858000"/>
          </a:xfrm>
          <a:prstGeom prst="rect">
            <a:avLst/>
          </a:prstGeom>
          <a:solidFill>
            <a:srgbClr val="F5EE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04B17"/>
                </a:solidFill>
                <a:latin typeface="Poppins"/>
                <a:ea typeface="Poppins"/>
                <a:cs typeface="Poppins"/>
                <a:sym typeface="Poppins"/>
              </a:rPr>
              <a:t>OUR GLOBAL PARTNERS AND ALLIES</a:t>
            </a:r>
            <a:endParaRPr b="1">
              <a:solidFill>
                <a:srgbClr val="C04B1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8" name="Google Shape;238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47796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>
            <a:off x="35275" y="0"/>
            <a:ext cx="12192000" cy="6858000"/>
          </a:xfrm>
          <a:prstGeom prst="rect">
            <a:avLst/>
          </a:prstGeom>
          <a:solidFill>
            <a:srgbClr val="F5EE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 txBox="1"/>
          <p:nvPr>
            <p:ph type="title"/>
          </p:nvPr>
        </p:nvSpPr>
        <p:spPr>
          <a:xfrm>
            <a:off x="841248" y="256032"/>
            <a:ext cx="1050645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212D1D"/>
                </a:solidFill>
                <a:latin typeface="Poppins"/>
                <a:ea typeface="Poppins"/>
                <a:cs typeface="Poppins"/>
                <a:sym typeface="Poppins"/>
              </a:rPr>
              <a:t>ANNUAL BUDGET</a:t>
            </a:r>
            <a:endParaRPr b="1">
              <a:solidFill>
                <a:srgbClr val="212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5" name="Google Shape;245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25" y="127101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2023-11-05T13:26:52Z</dcterms:created>
  <dc:creator>Birgitte Feiring</dc:creator>
</cp:coreProperties>
</file>