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61" r:id="rId7"/>
  </p:sldMasterIdLst>
  <p:notesMasterIdLst>
    <p:notesMasterId r:id="rId37"/>
  </p:notesMasterIdLst>
  <p:handoutMasterIdLst>
    <p:handoutMasterId r:id="rId38"/>
  </p:handoutMasterIdLst>
  <p:sldIdLst>
    <p:sldId id="406" r:id="rId8"/>
    <p:sldId id="436" r:id="rId9"/>
    <p:sldId id="437" r:id="rId10"/>
    <p:sldId id="408" r:id="rId11"/>
    <p:sldId id="428" r:id="rId12"/>
    <p:sldId id="360" r:id="rId13"/>
    <p:sldId id="359" r:id="rId14"/>
    <p:sldId id="418" r:id="rId15"/>
    <p:sldId id="357" r:id="rId16"/>
    <p:sldId id="425" r:id="rId17"/>
    <p:sldId id="435" r:id="rId18"/>
    <p:sldId id="355" r:id="rId19"/>
    <p:sldId id="422" r:id="rId20"/>
    <p:sldId id="409" r:id="rId21"/>
    <p:sldId id="370" r:id="rId22"/>
    <p:sldId id="410" r:id="rId23"/>
    <p:sldId id="413" r:id="rId24"/>
    <p:sldId id="380" r:id="rId25"/>
    <p:sldId id="382" r:id="rId26"/>
    <p:sldId id="383" r:id="rId27"/>
    <p:sldId id="384" r:id="rId28"/>
    <p:sldId id="434" r:id="rId29"/>
    <p:sldId id="429" r:id="rId30"/>
    <p:sldId id="430" r:id="rId31"/>
    <p:sldId id="344" r:id="rId32"/>
    <p:sldId id="431" r:id="rId33"/>
    <p:sldId id="256" r:id="rId34"/>
    <p:sldId id="264" r:id="rId35"/>
    <p:sldId id="265" r:id="rId3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1A3C84-4924-E4AE-AE94-05ABCBF12C5F}" name="BERBEGAL IBANEZ Marisa, DCD/FSD" initials="BIMD" userId="S::Marisa.BERBEGALIBANEZ@oecd.org::7883c211-2ab1-4e76-ab33-624cd844cc4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MAD Yasmin" initials="A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26414"/>
    <a:srgbClr val="CD6632"/>
    <a:srgbClr val="661533"/>
    <a:srgbClr val="669940"/>
    <a:srgbClr val="BEA56E"/>
    <a:srgbClr val="FFC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8" autoAdjust="0"/>
    <p:restoredTop sz="71662" autoAdjust="0"/>
  </p:normalViewPr>
  <p:slideViewPr>
    <p:cSldViewPr snapToGrid="0">
      <p:cViewPr varScale="1">
        <p:scale>
          <a:sx n="85" d="100"/>
          <a:sy n="85" d="100"/>
        </p:scale>
        <p:origin x="2368" y="18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2964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7BF85-FD12-4997-B07F-3176A3E3FF73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D0B19-75A4-4242-BF44-F18E2CF54C2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>
            <a:latin typeface="Century Gothic" pitchFamily="34" charset="0"/>
          </a:endParaRPr>
        </a:p>
      </dgm:t>
    </dgm:pt>
    <dgm:pt modelId="{22C012D9-D982-4B85-B7C0-9F5AD7D711AD}" type="sibTrans" cxnId="{E799D48C-7E51-41F1-BE2F-76790660C3F1}">
      <dgm:prSet/>
      <dgm:spPr/>
      <dgm:t>
        <a:bodyPr/>
        <a:lstStyle/>
        <a:p>
          <a:endParaRPr lang="en-US"/>
        </a:p>
      </dgm:t>
    </dgm:pt>
    <dgm:pt modelId="{AE989D47-39CA-4A70-8DF8-0045F89F8D48}" type="parTrans" cxnId="{E799D48C-7E51-41F1-BE2F-76790660C3F1}">
      <dgm:prSet/>
      <dgm:spPr/>
      <dgm:t>
        <a:bodyPr/>
        <a:lstStyle/>
        <a:p>
          <a:endParaRPr lang="en-US"/>
        </a:p>
      </dgm:t>
    </dgm:pt>
    <dgm:pt modelId="{B9DC21A6-FC0B-4B09-B20A-97ECFEAAB7A9}">
      <dgm:prSet/>
      <dgm:spPr>
        <a:solidFill>
          <a:srgbClr val="661533"/>
        </a:solidFill>
      </dgm:spPr>
      <dgm:t>
        <a:bodyPr/>
        <a:lstStyle/>
        <a:p>
          <a:r>
            <a:rPr lang="en-GB" b="1" dirty="0"/>
            <a:t>32</a:t>
          </a:r>
        </a:p>
        <a:p>
          <a:r>
            <a:rPr lang="en-GB" b="1" dirty="0"/>
            <a:t>DAC Members</a:t>
          </a:r>
          <a:endParaRPr lang="en-GB" dirty="0"/>
        </a:p>
      </dgm:t>
    </dgm:pt>
    <dgm:pt modelId="{967B0C43-FD09-490F-94C7-215746C31329}" type="parTrans" cxnId="{9AB00762-3404-499F-B60E-A8FB8A3B9EB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9E8DD91B-53CB-4896-97F9-E6DB16970A86}" type="sibTrans" cxnId="{9AB00762-3404-499F-B60E-A8FB8A3B9EB2}">
      <dgm:prSet/>
      <dgm:spPr/>
      <dgm:t>
        <a:bodyPr/>
        <a:lstStyle/>
        <a:p>
          <a:endParaRPr lang="en-GB"/>
        </a:p>
      </dgm:t>
    </dgm:pt>
    <dgm:pt modelId="{DFDAB52F-7522-49DE-8FA9-15953040110A}">
      <dgm:prSet/>
      <dgm:spPr>
        <a:solidFill>
          <a:srgbClr val="661533"/>
        </a:solidFill>
      </dgm:spPr>
      <dgm:t>
        <a:bodyPr/>
        <a:lstStyle/>
        <a:p>
          <a:r>
            <a:rPr lang="en-GB" b="1" dirty="0"/>
            <a:t>60+</a:t>
          </a:r>
        </a:p>
        <a:p>
          <a:r>
            <a:rPr lang="en-GB" b="1" dirty="0"/>
            <a:t>Multilateral organisations</a:t>
          </a:r>
          <a:endParaRPr lang="en-GB" dirty="0"/>
        </a:p>
      </dgm:t>
    </dgm:pt>
    <dgm:pt modelId="{7D027B6E-4A27-4FE7-9EAA-D00E55AF9C4C}" type="parTrans" cxnId="{13AB6C0A-24C5-402E-8BF4-5D95D981178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DA4BB1B6-112C-47A9-A485-868270DF76E4}" type="sibTrans" cxnId="{13AB6C0A-24C5-402E-8BF4-5D95D9811783}">
      <dgm:prSet/>
      <dgm:spPr/>
      <dgm:t>
        <a:bodyPr/>
        <a:lstStyle/>
        <a:p>
          <a:endParaRPr lang="en-GB"/>
        </a:p>
      </dgm:t>
    </dgm:pt>
    <dgm:pt modelId="{F0DA326D-14F3-476A-8FF9-AEF97D2AD0E4}">
      <dgm:prSet/>
      <dgm:spPr>
        <a:solidFill>
          <a:srgbClr val="661533"/>
        </a:solidFill>
      </dgm:spPr>
      <dgm:t>
        <a:bodyPr/>
        <a:lstStyle/>
        <a:p>
          <a:r>
            <a:rPr lang="en-US" b="1" dirty="0"/>
            <a:t>Quality assurance  on 250,000+ Aid activities / year, aggregate level data and themes</a:t>
          </a:r>
          <a:endParaRPr lang="en-US" b="1" dirty="0">
            <a:latin typeface="Century Gothic" pitchFamily="34" charset="0"/>
          </a:endParaRPr>
        </a:p>
      </dgm:t>
    </dgm:pt>
    <dgm:pt modelId="{4C2A93C5-353A-49D4-9BCD-A465C0730DC3}" type="parTrans" cxnId="{2875DC4A-3A94-4C34-9507-4BF3C920FE7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65494AE-1613-408B-B827-16B08E79AA8E}" type="sibTrans" cxnId="{2875DC4A-3A94-4C34-9507-4BF3C920FE73}">
      <dgm:prSet/>
      <dgm:spPr/>
      <dgm:t>
        <a:bodyPr/>
        <a:lstStyle/>
        <a:p>
          <a:endParaRPr lang="en-GB"/>
        </a:p>
      </dgm:t>
    </dgm:pt>
    <dgm:pt modelId="{21A2B752-D29A-42CD-BF0F-E2371A0A24B6}">
      <dgm:prSet/>
      <dgm:spPr>
        <a:solidFill>
          <a:srgbClr val="661533"/>
        </a:solidFill>
      </dgm:spPr>
      <dgm:t>
        <a:bodyPr/>
        <a:lstStyle/>
        <a:p>
          <a:r>
            <a:rPr lang="en-GB" b="1" dirty="0"/>
            <a:t>20 non-DAC providers    +           46 private foundations</a:t>
          </a:r>
          <a:endParaRPr lang="en-GB" dirty="0"/>
        </a:p>
      </dgm:t>
    </dgm:pt>
    <dgm:pt modelId="{83945800-C7C3-4C9B-8F4C-1546165661F7}" type="parTrans" cxnId="{E98C3DCB-FF2C-43CB-B6B4-D2A3088483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C6AFCA4C-DC80-4F26-B38D-2990D7276A9E}" type="sibTrans" cxnId="{E98C3DCB-FF2C-43CB-B6B4-D2A3088483B5}">
      <dgm:prSet/>
      <dgm:spPr/>
      <dgm:t>
        <a:bodyPr/>
        <a:lstStyle/>
        <a:p>
          <a:endParaRPr lang="en-GB"/>
        </a:p>
      </dgm:t>
    </dgm:pt>
    <dgm:pt modelId="{48CD8051-6DA5-4674-A49E-EDC369AEFA7B}" type="pres">
      <dgm:prSet presAssocID="{79E7BF85-FD12-4997-B07F-3176A3E3FF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46FBBA-EA39-4BEE-A786-887D60D804BA}" type="pres">
      <dgm:prSet presAssocID="{C04D0B19-75A4-4242-BF44-F18E2CF54C28}" presName="centerShape" presStyleLbl="node0" presStyleIdx="0" presStyleCnt="1" custScaleX="86949" custScaleY="86949" custLinFactNeighborX="828"/>
      <dgm:spPr/>
    </dgm:pt>
    <dgm:pt modelId="{80B3B79B-8874-4163-8D0F-25A12D6A36B1}" type="pres">
      <dgm:prSet presAssocID="{967B0C43-FD09-490F-94C7-215746C31329}" presName="parTrans" presStyleLbl="bgSibTrans2D1" presStyleIdx="0" presStyleCnt="4"/>
      <dgm:spPr/>
    </dgm:pt>
    <dgm:pt modelId="{B8A74887-94C6-42AA-A3A5-84B2EBEC0346}" type="pres">
      <dgm:prSet presAssocID="{B9DC21A6-FC0B-4B09-B20A-97ECFEAAB7A9}" presName="node" presStyleLbl="node1" presStyleIdx="0" presStyleCnt="4" custRadScaleRad="103178" custRadScaleInc="-9534">
        <dgm:presLayoutVars>
          <dgm:bulletEnabled val="1"/>
        </dgm:presLayoutVars>
      </dgm:prSet>
      <dgm:spPr/>
    </dgm:pt>
    <dgm:pt modelId="{844256C9-E9D3-482C-8EA9-E3E11C5934DD}" type="pres">
      <dgm:prSet presAssocID="{7D027B6E-4A27-4FE7-9EAA-D00E55AF9C4C}" presName="parTrans" presStyleLbl="bgSibTrans2D1" presStyleIdx="1" presStyleCnt="4"/>
      <dgm:spPr/>
    </dgm:pt>
    <dgm:pt modelId="{923A8B97-2B20-4CC3-9E43-A130E825ECEA}" type="pres">
      <dgm:prSet presAssocID="{DFDAB52F-7522-49DE-8FA9-15953040110A}" presName="node" presStyleLbl="node1" presStyleIdx="1" presStyleCnt="4" custRadScaleRad="96212" custRadScaleInc="-9504">
        <dgm:presLayoutVars>
          <dgm:bulletEnabled val="1"/>
        </dgm:presLayoutVars>
      </dgm:prSet>
      <dgm:spPr/>
    </dgm:pt>
    <dgm:pt modelId="{D99451ED-E6D8-4319-AC5D-B3A15BCB396F}" type="pres">
      <dgm:prSet presAssocID="{83945800-C7C3-4C9B-8F4C-1546165661F7}" presName="parTrans" presStyleLbl="bgSibTrans2D1" presStyleIdx="2" presStyleCnt="4"/>
      <dgm:spPr/>
    </dgm:pt>
    <dgm:pt modelId="{15277260-D2AA-4576-B8C3-23FD6BF4B299}" type="pres">
      <dgm:prSet presAssocID="{21A2B752-D29A-42CD-BF0F-E2371A0A24B6}" presName="node" presStyleLbl="node1" presStyleIdx="2" presStyleCnt="4" custRadScaleRad="91909" custRadScaleInc="-2085">
        <dgm:presLayoutVars>
          <dgm:bulletEnabled val="1"/>
        </dgm:presLayoutVars>
      </dgm:prSet>
      <dgm:spPr/>
    </dgm:pt>
    <dgm:pt modelId="{0E25FDF4-BFA7-4FE1-B104-DCEE422B22F9}" type="pres">
      <dgm:prSet presAssocID="{4C2A93C5-353A-49D4-9BCD-A465C0730DC3}" presName="parTrans" presStyleLbl="bgSibTrans2D1" presStyleIdx="3" presStyleCnt="4"/>
      <dgm:spPr/>
    </dgm:pt>
    <dgm:pt modelId="{73055403-0842-48CE-8755-8F0F7625A18E}" type="pres">
      <dgm:prSet presAssocID="{F0DA326D-14F3-476A-8FF9-AEF97D2AD0E4}" presName="node" presStyleLbl="node1" presStyleIdx="3" presStyleCnt="4" custRadScaleRad="104841" custRadScaleInc="9162">
        <dgm:presLayoutVars>
          <dgm:bulletEnabled val="1"/>
        </dgm:presLayoutVars>
      </dgm:prSet>
      <dgm:spPr/>
    </dgm:pt>
  </dgm:ptLst>
  <dgm:cxnLst>
    <dgm:cxn modelId="{13AB6C0A-24C5-402E-8BF4-5D95D9811783}" srcId="{C04D0B19-75A4-4242-BF44-F18E2CF54C28}" destId="{DFDAB52F-7522-49DE-8FA9-15953040110A}" srcOrd="1" destOrd="0" parTransId="{7D027B6E-4A27-4FE7-9EAA-D00E55AF9C4C}" sibTransId="{DA4BB1B6-112C-47A9-A485-868270DF76E4}"/>
    <dgm:cxn modelId="{3BA7CC26-AFA8-4768-A689-B49477BF52AA}" type="presOf" srcId="{967B0C43-FD09-490F-94C7-215746C31329}" destId="{80B3B79B-8874-4163-8D0F-25A12D6A36B1}" srcOrd="0" destOrd="0" presId="urn:microsoft.com/office/officeart/2005/8/layout/radial4"/>
    <dgm:cxn modelId="{EEC66B2D-0BF6-464A-B6DF-EBE1249A9B75}" type="presOf" srcId="{B9DC21A6-FC0B-4B09-B20A-97ECFEAAB7A9}" destId="{B8A74887-94C6-42AA-A3A5-84B2EBEC0346}" srcOrd="0" destOrd="0" presId="urn:microsoft.com/office/officeart/2005/8/layout/radial4"/>
    <dgm:cxn modelId="{5A622330-40D1-46D2-97C1-9CE7B65F78E8}" type="presOf" srcId="{C04D0B19-75A4-4242-BF44-F18E2CF54C28}" destId="{5F46FBBA-EA39-4BEE-A786-887D60D804BA}" srcOrd="0" destOrd="0" presId="urn:microsoft.com/office/officeart/2005/8/layout/radial4"/>
    <dgm:cxn modelId="{58718A3C-9810-47C1-B6DA-20D12A7CA675}" type="presOf" srcId="{83945800-C7C3-4C9B-8F4C-1546165661F7}" destId="{D99451ED-E6D8-4319-AC5D-B3A15BCB396F}" srcOrd="0" destOrd="0" presId="urn:microsoft.com/office/officeart/2005/8/layout/radial4"/>
    <dgm:cxn modelId="{2875DC4A-3A94-4C34-9507-4BF3C920FE73}" srcId="{C04D0B19-75A4-4242-BF44-F18E2CF54C28}" destId="{F0DA326D-14F3-476A-8FF9-AEF97D2AD0E4}" srcOrd="3" destOrd="0" parTransId="{4C2A93C5-353A-49D4-9BCD-A465C0730DC3}" sibTransId="{265494AE-1613-408B-B827-16B08E79AA8E}"/>
    <dgm:cxn modelId="{9AB00762-3404-499F-B60E-A8FB8A3B9EB2}" srcId="{C04D0B19-75A4-4242-BF44-F18E2CF54C28}" destId="{B9DC21A6-FC0B-4B09-B20A-97ECFEAAB7A9}" srcOrd="0" destOrd="0" parTransId="{967B0C43-FD09-490F-94C7-215746C31329}" sibTransId="{9E8DD91B-53CB-4896-97F9-E6DB16970A86}"/>
    <dgm:cxn modelId="{D5FD2263-1874-4F7F-A2CA-B732EDA13E68}" type="presOf" srcId="{4C2A93C5-353A-49D4-9BCD-A465C0730DC3}" destId="{0E25FDF4-BFA7-4FE1-B104-DCEE422B22F9}" srcOrd="0" destOrd="0" presId="urn:microsoft.com/office/officeart/2005/8/layout/radial4"/>
    <dgm:cxn modelId="{8A3BC47B-6D7F-4E8E-9993-78D79E9E5B0D}" type="presOf" srcId="{79E7BF85-FD12-4997-B07F-3176A3E3FF73}" destId="{48CD8051-6DA5-4674-A49E-EDC369AEFA7B}" srcOrd="0" destOrd="0" presId="urn:microsoft.com/office/officeart/2005/8/layout/radial4"/>
    <dgm:cxn modelId="{E799D48C-7E51-41F1-BE2F-76790660C3F1}" srcId="{79E7BF85-FD12-4997-B07F-3176A3E3FF73}" destId="{C04D0B19-75A4-4242-BF44-F18E2CF54C28}" srcOrd="0" destOrd="0" parTransId="{AE989D47-39CA-4A70-8DF8-0045F89F8D48}" sibTransId="{22C012D9-D982-4B85-B7C0-9F5AD7D711AD}"/>
    <dgm:cxn modelId="{65021C8D-B623-4B7D-A1F6-173A5350C531}" type="presOf" srcId="{F0DA326D-14F3-476A-8FF9-AEF97D2AD0E4}" destId="{73055403-0842-48CE-8755-8F0F7625A18E}" srcOrd="0" destOrd="0" presId="urn:microsoft.com/office/officeart/2005/8/layout/radial4"/>
    <dgm:cxn modelId="{59C95E91-9A62-43E6-B19D-7AA586D369AC}" type="presOf" srcId="{7D027B6E-4A27-4FE7-9EAA-D00E55AF9C4C}" destId="{844256C9-E9D3-482C-8EA9-E3E11C5934DD}" srcOrd="0" destOrd="0" presId="urn:microsoft.com/office/officeart/2005/8/layout/radial4"/>
    <dgm:cxn modelId="{5AAD58A6-C224-4970-9B4D-153633814070}" type="presOf" srcId="{21A2B752-D29A-42CD-BF0F-E2371A0A24B6}" destId="{15277260-D2AA-4576-B8C3-23FD6BF4B299}" srcOrd="0" destOrd="0" presId="urn:microsoft.com/office/officeart/2005/8/layout/radial4"/>
    <dgm:cxn modelId="{8C20DDA8-274C-4775-8EB6-F237E01339C9}" type="presOf" srcId="{DFDAB52F-7522-49DE-8FA9-15953040110A}" destId="{923A8B97-2B20-4CC3-9E43-A130E825ECEA}" srcOrd="0" destOrd="0" presId="urn:microsoft.com/office/officeart/2005/8/layout/radial4"/>
    <dgm:cxn modelId="{E98C3DCB-FF2C-43CB-B6B4-D2A3088483B5}" srcId="{C04D0B19-75A4-4242-BF44-F18E2CF54C28}" destId="{21A2B752-D29A-42CD-BF0F-E2371A0A24B6}" srcOrd="2" destOrd="0" parTransId="{83945800-C7C3-4C9B-8F4C-1546165661F7}" sibTransId="{C6AFCA4C-DC80-4F26-B38D-2990D7276A9E}"/>
    <dgm:cxn modelId="{2E558F3C-DA24-42E1-A17A-DB38341D8534}" type="presParOf" srcId="{48CD8051-6DA5-4674-A49E-EDC369AEFA7B}" destId="{5F46FBBA-EA39-4BEE-A786-887D60D804BA}" srcOrd="0" destOrd="0" presId="urn:microsoft.com/office/officeart/2005/8/layout/radial4"/>
    <dgm:cxn modelId="{73ABF94A-3F76-4775-AF96-E886C24F3D1D}" type="presParOf" srcId="{48CD8051-6DA5-4674-A49E-EDC369AEFA7B}" destId="{80B3B79B-8874-4163-8D0F-25A12D6A36B1}" srcOrd="1" destOrd="0" presId="urn:microsoft.com/office/officeart/2005/8/layout/radial4"/>
    <dgm:cxn modelId="{6A9AD170-D66E-4457-A07B-E9E219B6306D}" type="presParOf" srcId="{48CD8051-6DA5-4674-A49E-EDC369AEFA7B}" destId="{B8A74887-94C6-42AA-A3A5-84B2EBEC0346}" srcOrd="2" destOrd="0" presId="urn:microsoft.com/office/officeart/2005/8/layout/radial4"/>
    <dgm:cxn modelId="{C1E988C2-FEBC-434D-8472-4680ECECDBD4}" type="presParOf" srcId="{48CD8051-6DA5-4674-A49E-EDC369AEFA7B}" destId="{844256C9-E9D3-482C-8EA9-E3E11C5934DD}" srcOrd="3" destOrd="0" presId="urn:microsoft.com/office/officeart/2005/8/layout/radial4"/>
    <dgm:cxn modelId="{4EDDB378-D094-46AC-B573-35FED8244304}" type="presParOf" srcId="{48CD8051-6DA5-4674-A49E-EDC369AEFA7B}" destId="{923A8B97-2B20-4CC3-9E43-A130E825ECEA}" srcOrd="4" destOrd="0" presId="urn:microsoft.com/office/officeart/2005/8/layout/radial4"/>
    <dgm:cxn modelId="{68FCB7B7-3A12-46EF-A4B3-35BED3581718}" type="presParOf" srcId="{48CD8051-6DA5-4674-A49E-EDC369AEFA7B}" destId="{D99451ED-E6D8-4319-AC5D-B3A15BCB396F}" srcOrd="5" destOrd="0" presId="urn:microsoft.com/office/officeart/2005/8/layout/radial4"/>
    <dgm:cxn modelId="{D89AA6BF-029B-4D9F-A504-5AAF88985FF4}" type="presParOf" srcId="{48CD8051-6DA5-4674-A49E-EDC369AEFA7B}" destId="{15277260-D2AA-4576-B8C3-23FD6BF4B299}" srcOrd="6" destOrd="0" presId="urn:microsoft.com/office/officeart/2005/8/layout/radial4"/>
    <dgm:cxn modelId="{A71E6D38-A936-46C3-B7B2-3BE9FF779673}" type="presParOf" srcId="{48CD8051-6DA5-4674-A49E-EDC369AEFA7B}" destId="{0E25FDF4-BFA7-4FE1-B104-DCEE422B22F9}" srcOrd="7" destOrd="0" presId="urn:microsoft.com/office/officeart/2005/8/layout/radial4"/>
    <dgm:cxn modelId="{4E2D3DEE-B93C-4475-849C-8EB1CA837E2A}" type="presParOf" srcId="{48CD8051-6DA5-4674-A49E-EDC369AEFA7B}" destId="{73055403-0842-48CE-8755-8F0F7625A18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FBBA-EA39-4BEE-A786-887D60D804BA}">
      <dsp:nvSpPr>
        <dsp:cNvPr id="0" name=""/>
        <dsp:cNvSpPr/>
      </dsp:nvSpPr>
      <dsp:spPr>
        <a:xfrm>
          <a:off x="3056668" y="1949790"/>
          <a:ext cx="1479212" cy="14792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itchFamily="34" charset="0"/>
          </a:endParaRPr>
        </a:p>
      </dsp:txBody>
      <dsp:txXfrm>
        <a:off x="3273294" y="2166416"/>
        <a:ext cx="1045960" cy="1045960"/>
      </dsp:txXfrm>
    </dsp:sp>
    <dsp:sp modelId="{80B3B79B-8874-4163-8D0F-25A12D6A36B1}">
      <dsp:nvSpPr>
        <dsp:cNvPr id="0" name=""/>
        <dsp:cNvSpPr/>
      </dsp:nvSpPr>
      <dsp:spPr>
        <a:xfrm rot="11432488">
          <a:off x="1525210" y="2161325"/>
          <a:ext cx="1472129" cy="484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4887-94C6-42AA-A3A5-84B2EBEC0346}">
      <dsp:nvSpPr>
        <dsp:cNvPr id="0" name=""/>
        <dsp:cNvSpPr/>
      </dsp:nvSpPr>
      <dsp:spPr>
        <a:xfrm>
          <a:off x="729543" y="1622619"/>
          <a:ext cx="1616179" cy="1292943"/>
        </a:xfrm>
        <a:prstGeom prst="roundRect">
          <a:avLst>
            <a:gd name="adj" fmla="val 10000"/>
          </a:avLst>
        </a:prstGeom>
        <a:solidFill>
          <a:srgbClr val="6615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32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DAC Members</a:t>
          </a:r>
          <a:endParaRPr lang="en-GB" sz="1500" kern="1200" dirty="0"/>
        </a:p>
      </dsp:txBody>
      <dsp:txXfrm>
        <a:off x="767412" y="1660488"/>
        <a:ext cx="1540441" cy="1217205"/>
      </dsp:txXfrm>
    </dsp:sp>
    <dsp:sp modelId="{844256C9-E9D3-482C-8EA9-E3E11C5934DD}">
      <dsp:nvSpPr>
        <dsp:cNvPr id="0" name=""/>
        <dsp:cNvSpPr/>
      </dsp:nvSpPr>
      <dsp:spPr>
        <a:xfrm rot="14392214">
          <a:off x="2402100" y="1174309"/>
          <a:ext cx="1311111" cy="484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A8B97-2B20-4CC3-9E43-A130E825ECEA}">
      <dsp:nvSpPr>
        <dsp:cNvPr id="0" name=""/>
        <dsp:cNvSpPr/>
      </dsp:nvSpPr>
      <dsp:spPr>
        <a:xfrm>
          <a:off x="1920503" y="203280"/>
          <a:ext cx="1616179" cy="1292943"/>
        </a:xfrm>
        <a:prstGeom prst="roundRect">
          <a:avLst>
            <a:gd name="adj" fmla="val 10000"/>
          </a:avLst>
        </a:prstGeom>
        <a:solidFill>
          <a:srgbClr val="6615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60+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Multilateral organisations</a:t>
          </a:r>
          <a:endParaRPr lang="en-GB" sz="1500" kern="1200" dirty="0"/>
        </a:p>
      </dsp:txBody>
      <dsp:txXfrm>
        <a:off x="1958372" y="241149"/>
        <a:ext cx="1540441" cy="1217205"/>
      </dsp:txXfrm>
    </dsp:sp>
    <dsp:sp modelId="{D99451ED-E6D8-4319-AC5D-B3A15BCB396F}">
      <dsp:nvSpPr>
        <dsp:cNvPr id="0" name=""/>
        <dsp:cNvSpPr/>
      </dsp:nvSpPr>
      <dsp:spPr>
        <a:xfrm rot="17586733">
          <a:off x="3751988" y="1155140"/>
          <a:ext cx="1191248" cy="484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77260-D2AA-4576-B8C3-23FD6BF4B299}">
      <dsp:nvSpPr>
        <dsp:cNvPr id="0" name=""/>
        <dsp:cNvSpPr/>
      </dsp:nvSpPr>
      <dsp:spPr>
        <a:xfrm>
          <a:off x="3773325" y="203277"/>
          <a:ext cx="1616179" cy="1292943"/>
        </a:xfrm>
        <a:prstGeom prst="roundRect">
          <a:avLst>
            <a:gd name="adj" fmla="val 10000"/>
          </a:avLst>
        </a:prstGeom>
        <a:solidFill>
          <a:srgbClr val="6615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20 non-DAC providers    +           46 private foundations</a:t>
          </a:r>
          <a:endParaRPr lang="en-GB" sz="1500" kern="1200" dirty="0"/>
        </a:p>
      </dsp:txBody>
      <dsp:txXfrm>
        <a:off x="3811194" y="241146"/>
        <a:ext cx="1540441" cy="1217205"/>
      </dsp:txXfrm>
    </dsp:sp>
    <dsp:sp modelId="{0E25FDF4-BFA7-4FE1-B104-DCEE422B22F9}">
      <dsp:nvSpPr>
        <dsp:cNvPr id="0" name=""/>
        <dsp:cNvSpPr/>
      </dsp:nvSpPr>
      <dsp:spPr>
        <a:xfrm rot="20936966">
          <a:off x="4591034" y="2151222"/>
          <a:ext cx="1439185" cy="484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55403-0842-48CE-8755-8F0F7625A18E}">
      <dsp:nvSpPr>
        <dsp:cNvPr id="0" name=""/>
        <dsp:cNvSpPr/>
      </dsp:nvSpPr>
      <dsp:spPr>
        <a:xfrm>
          <a:off x="5208787" y="1609249"/>
          <a:ext cx="1616179" cy="1292943"/>
        </a:xfrm>
        <a:prstGeom prst="roundRect">
          <a:avLst>
            <a:gd name="adj" fmla="val 10000"/>
          </a:avLst>
        </a:prstGeom>
        <a:solidFill>
          <a:srgbClr val="6615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Quality assurance  on 250,000+ Aid activities / year, aggregate level data and themes</a:t>
          </a:r>
          <a:endParaRPr lang="en-US" sz="1500" b="1" kern="1200" dirty="0">
            <a:latin typeface="Century Gothic" pitchFamily="34" charset="0"/>
          </a:endParaRPr>
        </a:p>
      </dsp:txBody>
      <dsp:txXfrm>
        <a:off x="5246656" y="1647118"/>
        <a:ext cx="1540441" cy="121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2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r">
              <a:defRPr sz="1200"/>
            </a:lvl1pPr>
          </a:lstStyle>
          <a:p>
            <a:fld id="{C9F301E4-925C-4E06-B21F-041714D4FBF8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5170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5170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r">
              <a:defRPr sz="1200"/>
            </a:lvl1pPr>
          </a:lstStyle>
          <a:p>
            <a:fld id="{66298DF7-1D9D-4193-BE3E-842AE484BD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2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2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r">
              <a:defRPr sz="1200"/>
            </a:lvl1pPr>
          </a:lstStyle>
          <a:p>
            <a:fld id="{E097C8B9-180B-4615-8EED-4D9FB477930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5" tIns="45838" rIns="91675" bIns="458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3" y="4723451"/>
            <a:ext cx="5444489" cy="4474845"/>
          </a:xfrm>
          <a:prstGeom prst="rect">
            <a:avLst/>
          </a:prstGeom>
        </p:spPr>
        <p:txBody>
          <a:bodyPr vert="horz" lIns="91675" tIns="45838" rIns="91675" bIns="458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5170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0"/>
            <a:ext cx="2949099" cy="497205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r">
              <a:defRPr sz="1200"/>
            </a:lvl1pPr>
          </a:lstStyle>
          <a:p>
            <a:fld id="{2ABCBD04-B0A0-48FA-A908-32F9223DB1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84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33C52-1871-4CE3-967C-902EF015DA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BD04-B0A0-48FA-A908-32F9223DB1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4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DAF6E-EED6-4A77-BB70-8EB78F31BFE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02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39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6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3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8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8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8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8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ts val="30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4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8CC3-394E-4518-947B-AB7AAE0D419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60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0B30-CD6B-4225-9025-E96FB6AAE3B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0B30-CD6B-4225-9025-E96FB6AAE3B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64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0B30-CD6B-4225-9025-E96FB6AAE3B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91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0B30-CD6B-4225-9025-E96FB6AAE3B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</a:t>
            </a:r>
            <a:r>
              <a:rPr lang="en-GB" b="1" dirty="0"/>
              <a:t>Search/Keywords</a:t>
            </a:r>
            <a:r>
              <a:rPr lang="en-GB" dirty="0"/>
              <a:t> or click on a main ‘topic’ (e.g. </a:t>
            </a:r>
            <a:r>
              <a:rPr lang="en-GB" b="1" dirty="0"/>
              <a:t>Agriculture</a:t>
            </a:r>
            <a:r>
              <a:rPr lang="en-GB" dirty="0"/>
              <a:t> or </a:t>
            </a:r>
            <a:r>
              <a:rPr lang="en-GB" b="1" dirty="0"/>
              <a:t>Environment</a:t>
            </a:r>
            <a:r>
              <a:rPr lang="en-GB" dirty="0"/>
              <a:t>) or topic dataset (dataflow) (e.g. </a:t>
            </a:r>
            <a:r>
              <a:rPr lang="en-GB" b="1" dirty="0"/>
              <a:t>Air and climate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3C26E-3435-4FDA-9C7D-18CD4F9F7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3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Searching in data-explorer will return results of the search term, whether that is the name of a dataset (dataflow in SDMX terminology) or elsewhere..</a:t>
            </a:r>
            <a:br>
              <a:rPr lang="en-GB" dirty="0"/>
            </a:br>
            <a:r>
              <a:rPr lang="en-GB" dirty="0"/>
              <a:t>The faceted search combines search and navigation.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3C26E-3435-4FDA-9C7D-18CD4F9F7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BD04-B0A0-48FA-A908-32F9223DB1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BD04-B0A0-48FA-A908-32F9223DB1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8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29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14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0B30-CD6B-4225-9025-E96FB6AAE3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0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9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952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5B7C-341E-4DE4-BF80-197F46169B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6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62" y="2130425"/>
            <a:ext cx="77724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62" y="3433194"/>
            <a:ext cx="6400800" cy="6438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6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BC4EF2A-851D-4E77-B78C-9ACF8063B57C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9FEB1D4-1ECC-4D26-AA16-9C6ECEC482C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652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62" y="2130425"/>
            <a:ext cx="77724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62" y="3433194"/>
            <a:ext cx="6400800" cy="6438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774884" y="0"/>
            <a:ext cx="380461" cy="606524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6871" y="0"/>
            <a:ext cx="1208014" cy="6065240"/>
          </a:xfrm>
          <a:prstGeom prst="rect">
            <a:avLst/>
          </a:prstGeom>
          <a:gradFill>
            <a:gsLst>
              <a:gs pos="0">
                <a:srgbClr val="009999"/>
              </a:gs>
              <a:gs pos="100000">
                <a:srgbClr val="BEA56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6118216"/>
            <a:ext cx="1828806" cy="5666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3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</p:spPr>
        <p:txBody>
          <a:bodyPr/>
          <a:lstStyle>
            <a:lvl1pPr>
              <a:defRPr>
                <a:solidFill>
                  <a:srgbClr val="00999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525963"/>
          </a:xfrm>
        </p:spPr>
        <p:txBody>
          <a:bodyPr/>
          <a:lstStyle>
            <a:lvl1pPr>
              <a:buClr>
                <a:srgbClr val="009999"/>
              </a:buClr>
              <a:defRPr sz="2800">
                <a:latin typeface="+mj-lt"/>
              </a:defRPr>
            </a:lvl1pPr>
            <a:lvl2pPr>
              <a:buClr>
                <a:srgbClr val="BEA56E"/>
              </a:buClr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43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19" y="44236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19" y="29234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5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3D2EDC-169D-433D-A744-05CC0DB2BA01}" type="datetimeFigureOut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12/11/2023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0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4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525963"/>
          </a:xfrm>
        </p:spPr>
        <p:txBody>
          <a:bodyPr/>
          <a:lstStyle>
            <a:lvl1pPr>
              <a:buClr>
                <a:srgbClr val="009999"/>
              </a:buClr>
              <a:defRPr sz="2800"/>
            </a:lvl1pPr>
            <a:lvl2pPr>
              <a:buClr>
                <a:schemeClr val="bg1">
                  <a:lumMod val="50000"/>
                </a:schemeClr>
              </a:buClr>
              <a:defRPr sz="2400"/>
            </a:lvl2pPr>
            <a:lvl3pPr>
              <a:buClr>
                <a:schemeClr val="bg1">
                  <a:lumMod val="65000"/>
                </a:schemeClr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34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2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5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8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BC4EF2A-851D-4E77-B78C-9ACF8063B57C}" type="datetimeFigureOut">
              <a:rPr lang="fr-FR" smtClean="0"/>
              <a:t>12/11/2023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9FEB1D4-1ECC-4D26-AA16-9C6ECEC482C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19" y="29234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6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5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7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2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2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" y="6508539"/>
            <a:ext cx="1094412" cy="3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99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D663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854579" y="0"/>
            <a:ext cx="289420" cy="685800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71" y="0"/>
            <a:ext cx="81174" cy="6858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1098" y="0"/>
            <a:ext cx="104178" cy="6858000"/>
          </a:xfrm>
          <a:prstGeom prst="rect">
            <a:avLst/>
          </a:prstGeom>
          <a:gradFill>
            <a:gsLst>
              <a:gs pos="0">
                <a:srgbClr val="009999"/>
              </a:gs>
              <a:gs pos="100000">
                <a:srgbClr val="BEA56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9" y="6451134"/>
            <a:ext cx="1015527" cy="314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" y="6508539"/>
            <a:ext cx="1094412" cy="3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9999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EA56E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stats/idsonli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s.oecd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tats.oecd.org/qwid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financing-sustainable-developme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oe.cd/fsd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8136904" cy="1246495"/>
          </a:xfrm>
        </p:spPr>
        <p:txBody>
          <a:bodyPr>
            <a:normAutofit/>
          </a:bodyPr>
          <a:lstStyle/>
          <a:p>
            <a:r>
              <a:rPr lang="en-GB" dirty="0"/>
              <a:t>OECD-DAC: Key institutions for donor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69584"/>
            <a:ext cx="7560840" cy="1374735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Harsh Desai</a:t>
            </a:r>
          </a:p>
          <a:p>
            <a:r>
              <a:rPr lang="en-GB" dirty="0"/>
              <a:t>06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23550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476" y="2350041"/>
            <a:ext cx="2271239" cy="1366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CRS Purpose codes</a:t>
            </a:r>
          </a:p>
          <a:p>
            <a:pPr algn="ctr"/>
            <a:r>
              <a:rPr lang="en-GB" dirty="0"/>
              <a:t>(Sectoral Classification)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6477" y="4060252"/>
            <a:ext cx="227123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Channels of delivery</a:t>
            </a:r>
          </a:p>
          <a:p>
            <a:pPr algn="ctr"/>
            <a:r>
              <a:rPr lang="en-GB" dirty="0"/>
              <a:t>(first implementing partner)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531" y="1552508"/>
            <a:ext cx="841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Over 60+ data points </a:t>
            </a:r>
            <a:r>
              <a:rPr lang="en-GB" sz="1600" b="1" i="1" dirty="0"/>
              <a:t>for each </a:t>
            </a:r>
            <a:r>
              <a:rPr lang="en-GB" sz="1600" b="1" dirty="0"/>
              <a:t>transaction – abut  250 000 activities a year – over 50 years of data</a:t>
            </a:r>
          </a:p>
          <a:p>
            <a:pPr algn="ctr"/>
            <a:r>
              <a:rPr lang="en-GB" sz="1600" b="1" i="1" dirty="0"/>
              <a:t>including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475" y="5574027"/>
            <a:ext cx="2271239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Financial Instrument</a:t>
            </a:r>
          </a:p>
          <a:p>
            <a:pPr algn="ctr"/>
            <a:r>
              <a:rPr lang="en-GB" dirty="0"/>
              <a:t>(e.g. grants, loans, equity 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436" y="2354250"/>
            <a:ext cx="2500054" cy="13627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Types of aid</a:t>
            </a:r>
          </a:p>
          <a:p>
            <a:pPr algn="ctr"/>
            <a:r>
              <a:rPr lang="en-GB" dirty="0"/>
              <a:t>(e.g. budget/sector support, pooled funds, projects, scholarships etc.)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1436" y="4060252"/>
            <a:ext cx="2500054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Title and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1507" y="5574027"/>
            <a:ext cx="2500054" cy="11521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SDG targets or goals</a:t>
            </a:r>
          </a:p>
          <a:p>
            <a:pPr algn="ctr"/>
            <a:r>
              <a:rPr lang="en-GB" dirty="0"/>
              <a:t>(voluntary reporting from 2019)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5515" y="2780905"/>
            <a:ext cx="1594520" cy="1362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Commitments</a:t>
            </a:r>
            <a:r>
              <a:rPr lang="en-GB" dirty="0"/>
              <a:t> and yearly </a:t>
            </a:r>
            <a:r>
              <a:rPr lang="en-GB" b="1" dirty="0"/>
              <a:t>Disbursements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2280" y="4787309"/>
            <a:ext cx="1557755" cy="1362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Face value </a:t>
            </a:r>
            <a:r>
              <a:rPr lang="en-GB" dirty="0"/>
              <a:t>and </a:t>
            </a:r>
          </a:p>
          <a:p>
            <a:pPr algn="ctr"/>
            <a:r>
              <a:rPr lang="en-GB" dirty="0"/>
              <a:t>risk-adjusted </a:t>
            </a:r>
          </a:p>
          <a:p>
            <a:pPr algn="ctr"/>
            <a:r>
              <a:rPr lang="en-GB" b="1" dirty="0"/>
              <a:t>grant equivalent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516" y="2780905"/>
            <a:ext cx="1256539" cy="13627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Providers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279" y="4787309"/>
            <a:ext cx="1256539" cy="13627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Recipients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80415"/>
            <a:ext cx="8229600" cy="9274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999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Collecting CRS data</a:t>
            </a:r>
          </a:p>
        </p:txBody>
      </p:sp>
    </p:spTree>
    <p:extLst>
      <p:ext uri="{BB962C8B-B14F-4D97-AF65-F5344CB8AC3E}">
        <p14:creationId xmlns:p14="http://schemas.microsoft.com/office/powerpoint/2010/main" val="14913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 data validation process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Data on 60+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items are reported for each activity in the CRS: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 E.g. Donor, recipient, type of flow, financial tool, sector, amounts, etc.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Check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completeness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of submission (data coverage)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Check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coding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for most fields: types of aid, sectors, channels of delivery, tying status (some checks are manual)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Check data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coherence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between various fields (example: bi-multi vs. type of aid)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Correspond with donors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 obtain their validation of all proposed changes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Correct  errors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according to donor’s approval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017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DAC Statistics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Global Picture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– DAC data collection covers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total resource flows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not just aid. 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Comparability and reliability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– Data are reported on the same basis by all donors.  Wherever possible the statistics conform to balance-of-payments norms and definitions.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Accountability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– DAC statistics are used to measure donors’ compliance with various international recommendations in the field of development co-operation (terms, volume), and monitor progress against specific policy objectives, such as, previously the MDGs and now the SDGs.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Transparency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– One central data collection repository.  All data are available for free online in multiple formats at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www.oecd.org/dac/stats/idsonline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Aid Coordination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– The DAC is the principal OECD body discussing issues related to co-operation with developing countries.  It provides a platform for dialogue and coordination between donors and agencies.</a:t>
            </a:r>
          </a:p>
        </p:txBody>
      </p:sp>
    </p:spTree>
    <p:extLst>
      <p:ext uri="{BB962C8B-B14F-4D97-AF65-F5344CB8AC3E}">
        <p14:creationId xmlns:p14="http://schemas.microsoft.com/office/powerpoint/2010/main" val="31328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87" y="249734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B. Concept of ODA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3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821" y="2112641"/>
            <a:ext cx="1167851" cy="11643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/>
              <a:t>O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77931" y="3476365"/>
            <a:ext cx="1141741" cy="10668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702261"/>
            <a:ext cx="1162472" cy="1247019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986" y="2015099"/>
            <a:ext cx="693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800" dirty="0"/>
              <a:t>“Official”: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Provided 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official agencies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state and local governments, or by their executive agencies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3403576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“Developmental”: Administered with the promotion of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economic development and welfare of developing countries as its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objective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3078" y="4910271"/>
            <a:ext cx="6803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“Assistance”: Concessional in character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Provided in the form of grants or soft loans.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9586" y="1084743"/>
            <a:ext cx="841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ODA Flows to the DAC List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ODA recipients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(countries and multilateral development institutions)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586" y="288540"/>
            <a:ext cx="8659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000" b="1" dirty="0">
                <a:solidFill>
                  <a:srgbClr val="009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 of Official Development Assistance</a:t>
            </a:r>
            <a:endParaRPr lang="en-US" sz="3000" b="1" dirty="0">
              <a:solidFill>
                <a:srgbClr val="0099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664"/>
            <a:ext cx="8229600" cy="54620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2200" b="1" dirty="0">
                <a:latin typeface="Arial" panose="020B0604020202020204" pitchFamily="34" charset="0"/>
              </a:rPr>
              <a:t>Humanitarian aid and long term development</a:t>
            </a:r>
          </a:p>
          <a:p>
            <a:pPr marL="0" indent="0" algn="just">
              <a:buNone/>
            </a:pPr>
            <a:endParaRPr lang="en-GB" sz="2200" b="1" dirty="0">
              <a:latin typeface="Arial" panose="020B0604020202020204" pitchFamily="34" charset="0"/>
            </a:endParaRPr>
          </a:p>
          <a:p>
            <a:pPr algn="just"/>
            <a:r>
              <a:rPr lang="en-GB" sz="2200" b="1" dirty="0">
                <a:latin typeface="Arial" panose="020B0604020202020204" pitchFamily="34" charset="0"/>
              </a:rPr>
              <a:t>Core (general) contributions for development</a:t>
            </a:r>
          </a:p>
          <a:p>
            <a:pPr lvl="1" algn="just"/>
            <a:r>
              <a:rPr lang="en-GB" sz="2200" dirty="0">
                <a:latin typeface="Arial" panose="020B0604020202020204" pitchFamily="34" charset="0"/>
              </a:rPr>
              <a:t>General support</a:t>
            </a:r>
            <a:r>
              <a:rPr lang="en-US" sz="2200" dirty="0">
                <a:latin typeface="Arial" panose="020B0604020202020204" pitchFamily="34" charset="0"/>
              </a:rPr>
              <a:t> to the recipient government budget including funding to support the implementation of macroeconomic reforms.</a:t>
            </a:r>
          </a:p>
          <a:p>
            <a:pPr lvl="1" algn="just"/>
            <a:r>
              <a:rPr lang="fr-FR" sz="2200" dirty="0" err="1">
                <a:latin typeface="Arial" panose="020B0604020202020204" pitchFamily="34" charset="0"/>
              </a:rPr>
              <a:t>Core</a:t>
            </a:r>
            <a:r>
              <a:rPr lang="fr-FR" sz="2200" dirty="0">
                <a:latin typeface="Arial" panose="020B0604020202020204" pitchFamily="34" charset="0"/>
              </a:rPr>
              <a:t> contributions to </a:t>
            </a:r>
            <a:r>
              <a:rPr lang="en-GB" sz="2200" dirty="0">
                <a:latin typeface="Arial" panose="020B0604020202020204" pitchFamily="34" charset="0"/>
              </a:rPr>
              <a:t>NGOs and </a:t>
            </a:r>
            <a:r>
              <a:rPr lang="fr-FR" sz="2200" dirty="0" err="1">
                <a:latin typeface="Arial" panose="020B0604020202020204" pitchFamily="34" charset="0"/>
              </a:rPr>
              <a:t>multilateral</a:t>
            </a:r>
            <a:r>
              <a:rPr lang="fr-FR" sz="2200" dirty="0">
                <a:latin typeface="Arial" panose="020B0604020202020204" pitchFamily="34" charset="0"/>
              </a:rPr>
              <a:t> institutions active in </a:t>
            </a:r>
            <a:r>
              <a:rPr lang="fr-FR" sz="2200" dirty="0" err="1">
                <a:latin typeface="Arial" panose="020B0604020202020204" pitchFamily="34" charset="0"/>
              </a:rPr>
              <a:t>development</a:t>
            </a:r>
            <a:r>
              <a:rPr lang="fr-FR" sz="2200" dirty="0">
                <a:latin typeface="Arial" panose="020B0604020202020204" pitchFamily="34" charset="0"/>
              </a:rPr>
              <a:t> (UN </a:t>
            </a:r>
            <a:r>
              <a:rPr lang="fr-FR" sz="2200" dirty="0" err="1">
                <a:latin typeface="Arial" panose="020B0604020202020204" pitchFamily="34" charset="0"/>
              </a:rPr>
              <a:t>agencies</a:t>
            </a:r>
            <a:r>
              <a:rPr lang="fr-FR" sz="2200" dirty="0">
                <a:latin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</a:rPr>
              <a:t>Multilateral</a:t>
            </a:r>
            <a:r>
              <a:rPr lang="fr-FR" sz="2200" dirty="0">
                <a:latin typeface="Arial" panose="020B0604020202020204" pitchFamily="34" charset="0"/>
              </a:rPr>
              <a:t> Development Banks, etc.) </a:t>
            </a:r>
          </a:p>
          <a:p>
            <a:pPr marL="457200" lvl="1" indent="0" algn="just">
              <a:buNone/>
            </a:pPr>
            <a:endParaRPr lang="en-GB" sz="2200" dirty="0">
              <a:latin typeface="Arial" panose="020B0604020202020204" pitchFamily="34" charset="0"/>
            </a:endParaRPr>
          </a:p>
          <a:p>
            <a:pPr algn="just"/>
            <a:r>
              <a:rPr lang="en-GB" sz="2200" b="1" dirty="0">
                <a:latin typeface="Arial" panose="020B0604020202020204" pitchFamily="34" charset="0"/>
              </a:rPr>
              <a:t>Projects aiming at improving eco development &amp; welfare of dev. countries</a:t>
            </a:r>
          </a:p>
          <a:p>
            <a:pPr lvl="1" algn="just"/>
            <a:r>
              <a:rPr lang="fr-FR" sz="2200" dirty="0">
                <a:latin typeface="Arial" panose="020B0604020202020204" pitchFamily="34" charset="0"/>
              </a:rPr>
              <a:t>Infrastructure </a:t>
            </a:r>
            <a:r>
              <a:rPr lang="fr-FR" sz="2200" dirty="0" err="1">
                <a:latin typeface="Arial" panose="020B0604020202020204" pitchFamily="34" charset="0"/>
              </a:rPr>
              <a:t>project</a:t>
            </a:r>
            <a:r>
              <a:rPr lang="fr-FR" sz="2200" dirty="0">
                <a:latin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</a:rPr>
              <a:t>e.g</a:t>
            </a:r>
            <a:r>
              <a:rPr lang="fr-FR" sz="2200" dirty="0">
                <a:latin typeface="Arial" panose="020B0604020202020204" pitchFamily="34" charset="0"/>
              </a:rPr>
              <a:t>. construction of </a:t>
            </a:r>
            <a:r>
              <a:rPr lang="fr-FR" sz="2200" dirty="0" err="1">
                <a:latin typeface="Arial" panose="020B0604020202020204" pitchFamily="34" charset="0"/>
              </a:rPr>
              <a:t>hospital</a:t>
            </a:r>
            <a:r>
              <a:rPr lang="fr-FR" sz="2200" dirty="0">
                <a:latin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</a:rPr>
              <a:t>school</a:t>
            </a:r>
            <a:r>
              <a:rPr lang="fr-FR" sz="2200" dirty="0">
                <a:latin typeface="Arial" panose="020B0604020202020204" pitchFamily="34" charset="0"/>
              </a:rPr>
              <a:t>, tramway, dam etc.</a:t>
            </a:r>
          </a:p>
          <a:p>
            <a:pPr lvl="1" algn="just"/>
            <a:r>
              <a:rPr lang="fr-FR" sz="2200" dirty="0" err="1">
                <a:latin typeface="Arial" panose="020B0604020202020204" pitchFamily="34" charset="0"/>
              </a:rPr>
              <a:t>Capacity</a:t>
            </a:r>
            <a:r>
              <a:rPr lang="fr-FR" sz="2200" dirty="0">
                <a:latin typeface="Arial" panose="020B0604020202020204" pitchFamily="34" charset="0"/>
              </a:rPr>
              <a:t> building </a:t>
            </a:r>
            <a:r>
              <a:rPr lang="fr-FR" sz="2200" dirty="0" err="1">
                <a:latin typeface="Arial" panose="020B0604020202020204" pitchFamily="34" charset="0"/>
              </a:rPr>
              <a:t>project</a:t>
            </a:r>
            <a:r>
              <a:rPr lang="fr-FR" sz="2200" dirty="0">
                <a:latin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</a:rPr>
              <a:t>e.g</a:t>
            </a:r>
            <a:r>
              <a:rPr lang="fr-FR" sz="2200" dirty="0">
                <a:latin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</a:rPr>
              <a:t>Ministry of justice capacity building - rule of law</a:t>
            </a:r>
            <a:r>
              <a:rPr lang="fr-FR" sz="2200" dirty="0">
                <a:latin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fr-FR" sz="2200" dirty="0">
              <a:latin typeface="Arial" panose="020B0604020202020204" pitchFamily="34" charset="0"/>
            </a:endParaRPr>
          </a:p>
          <a:p>
            <a:pPr algn="just"/>
            <a:r>
              <a:rPr lang="en-GB" sz="2200" b="1" dirty="0">
                <a:latin typeface="Arial" panose="020B0604020202020204" pitchFamily="34" charset="0"/>
              </a:rPr>
              <a:t>Technical assistance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</a:rPr>
              <a:t>Experts, consultants, teachers, academics, researchers, interns, volunteers contributing to development.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</a:rPr>
              <a:t>Training &amp; research; language training; workshops, seminars &amp; conferences. 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</a:rPr>
              <a:t>	</a:t>
            </a:r>
          </a:p>
          <a:p>
            <a:pPr algn="just"/>
            <a:r>
              <a:rPr lang="es-CL" sz="2200" b="1" dirty="0" err="1">
                <a:latin typeface="Arial" panose="020B0604020202020204" pitchFamily="34" charset="0"/>
              </a:rPr>
              <a:t>Debt</a:t>
            </a:r>
            <a:r>
              <a:rPr lang="es-CL" sz="2200" b="1" dirty="0">
                <a:latin typeface="Arial" panose="020B0604020202020204" pitchFamily="34" charset="0"/>
              </a:rPr>
              <a:t> </a:t>
            </a:r>
            <a:r>
              <a:rPr lang="es-CL" sz="2200" b="1" dirty="0" err="1">
                <a:latin typeface="Arial" panose="020B0604020202020204" pitchFamily="34" charset="0"/>
              </a:rPr>
              <a:t>relief</a:t>
            </a:r>
            <a:r>
              <a:rPr lang="es-CL" sz="2200" b="1" dirty="0">
                <a:latin typeface="Arial" panose="020B0604020202020204" pitchFamily="34" charset="0"/>
              </a:rPr>
              <a:t> </a:t>
            </a:r>
            <a:r>
              <a:rPr lang="es-CL" sz="2200" b="1" dirty="0" err="1">
                <a:latin typeface="Arial" panose="020B0604020202020204" pitchFamily="34" charset="0"/>
              </a:rPr>
              <a:t>operations</a:t>
            </a:r>
            <a:endParaRPr lang="es-CL" sz="2200" b="1" dirty="0">
              <a:latin typeface="Arial" panose="020B0604020202020204" pitchFamily="34" charset="0"/>
            </a:endParaRPr>
          </a:p>
          <a:p>
            <a:pPr algn="just"/>
            <a:endParaRPr lang="es-CL" sz="2200" b="1" dirty="0">
              <a:latin typeface="Arial" panose="020B0604020202020204" pitchFamily="34" charset="0"/>
            </a:endParaRPr>
          </a:p>
          <a:p>
            <a:pPr algn="just"/>
            <a:r>
              <a:rPr lang="es-CL" sz="2200" b="1" dirty="0">
                <a:latin typeface="Arial" panose="020B0604020202020204" pitchFamily="34" charset="0"/>
              </a:rPr>
              <a:t> </a:t>
            </a:r>
            <a:r>
              <a:rPr lang="es-CL" sz="2200" b="1" dirty="0" err="1">
                <a:latin typeface="Arial" panose="020B0604020202020204" pitchFamily="34" charset="0"/>
              </a:rPr>
              <a:t>Certain</a:t>
            </a:r>
            <a:r>
              <a:rPr lang="es-CL" sz="2200" b="1" dirty="0">
                <a:latin typeface="Arial" panose="020B0604020202020204" pitchFamily="34" charset="0"/>
              </a:rPr>
              <a:t> in-</a:t>
            </a:r>
            <a:r>
              <a:rPr lang="es-CL" sz="2200" b="1" dirty="0" err="1">
                <a:latin typeface="Arial" panose="020B0604020202020204" pitchFamily="34" charset="0"/>
              </a:rPr>
              <a:t>donor</a:t>
            </a:r>
            <a:r>
              <a:rPr lang="es-CL" sz="2200" b="1" dirty="0">
                <a:latin typeface="Arial" panose="020B0604020202020204" pitchFamily="34" charset="0"/>
              </a:rPr>
              <a:t> </a:t>
            </a:r>
            <a:r>
              <a:rPr lang="es-CL" sz="2200" b="1" dirty="0" err="1">
                <a:latin typeface="Arial" panose="020B0604020202020204" pitchFamily="34" charset="0"/>
              </a:rPr>
              <a:t>costs</a:t>
            </a:r>
            <a:r>
              <a:rPr lang="es-CL" sz="2200" b="1" dirty="0">
                <a:latin typeface="Arial" panose="020B0604020202020204" pitchFamily="34" charset="0"/>
              </a:rPr>
              <a:t> </a:t>
            </a:r>
            <a:r>
              <a:rPr lang="es-CL" sz="2200" dirty="0">
                <a:latin typeface="Arial" panose="020B0604020202020204" pitchFamily="34" charset="0"/>
              </a:rPr>
              <a:t>(</a:t>
            </a:r>
            <a:r>
              <a:rPr lang="es-CL" sz="2200" dirty="0" err="1">
                <a:latin typeface="Arial" panose="020B0604020202020204" pitchFamily="34" charset="0"/>
              </a:rPr>
              <a:t>administrative</a:t>
            </a:r>
            <a:r>
              <a:rPr lang="es-CL" sz="2200" dirty="0">
                <a:latin typeface="Arial" panose="020B0604020202020204" pitchFamily="34" charset="0"/>
              </a:rPr>
              <a:t>, </a:t>
            </a:r>
            <a:r>
              <a:rPr lang="es-CL" sz="2200" dirty="0" err="1">
                <a:latin typeface="Arial" panose="020B0604020202020204" pitchFamily="34" charset="0"/>
              </a:rPr>
              <a:t>refugees</a:t>
            </a:r>
            <a:r>
              <a:rPr lang="es-CL" sz="2200" dirty="0">
                <a:latin typeface="Arial" panose="020B0604020202020204" pitchFamily="34" charset="0"/>
              </a:rPr>
              <a:t>, </a:t>
            </a:r>
            <a:r>
              <a:rPr lang="es-CL" sz="2200" dirty="0" err="1">
                <a:latin typeface="Arial" panose="020B0604020202020204" pitchFamily="34" charset="0"/>
              </a:rPr>
              <a:t>scholarships</a:t>
            </a:r>
            <a:r>
              <a:rPr lang="es-CL" sz="2200" dirty="0">
                <a:latin typeface="Arial" panose="020B0604020202020204" pitchFamily="34" charset="0"/>
              </a:rPr>
              <a:t>, </a:t>
            </a:r>
            <a:r>
              <a:rPr lang="es-CL" sz="2200" dirty="0" err="1">
                <a:latin typeface="Arial" panose="020B0604020202020204" pitchFamily="34" charset="0"/>
              </a:rPr>
              <a:t>development</a:t>
            </a:r>
            <a:r>
              <a:rPr lang="es-CL" sz="2200" dirty="0">
                <a:latin typeface="Arial" panose="020B0604020202020204" pitchFamily="34" charset="0"/>
              </a:rPr>
              <a:t> </a:t>
            </a:r>
            <a:r>
              <a:rPr lang="es-CL" sz="2200" dirty="0" err="1">
                <a:latin typeface="Arial" panose="020B0604020202020204" pitchFamily="34" charset="0"/>
              </a:rPr>
              <a:t>awareness</a:t>
            </a:r>
            <a:r>
              <a:rPr lang="es-CL" sz="2200" dirty="0">
                <a:latin typeface="Arial" panose="020B0604020202020204" pitchFamily="34" charset="0"/>
              </a:rPr>
              <a:t>).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ODA?</a:t>
            </a:r>
          </a:p>
        </p:txBody>
      </p:sp>
    </p:spTree>
    <p:extLst>
      <p:ext uri="{BB962C8B-B14F-4D97-AF65-F5344CB8AC3E}">
        <p14:creationId xmlns:p14="http://schemas.microsoft.com/office/powerpoint/2010/main" val="415234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177" y="1810345"/>
            <a:ext cx="6192107" cy="3915232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/>
              <a:t>Primarily commercial objectives</a:t>
            </a:r>
          </a:p>
          <a:p>
            <a:r>
              <a:rPr lang="en-GB" sz="3600" dirty="0"/>
              <a:t>Military aid and promotion of donor’s security interests</a:t>
            </a:r>
          </a:p>
          <a:p>
            <a:r>
              <a:rPr lang="en-GB" sz="3600" dirty="0"/>
              <a:t>Promotion of language or culture of the provider country</a:t>
            </a:r>
          </a:p>
          <a:p>
            <a:r>
              <a:rPr lang="en-GB" sz="3600" dirty="0"/>
              <a:t>Religious objectives</a:t>
            </a:r>
          </a:p>
          <a:p>
            <a:endParaRPr lang="en-GB" sz="3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dirty="0"/>
              <a:t>Not sufficient for an activity to have a positive impact on development to qualify as ODA, it needs to have development as its </a:t>
            </a:r>
            <a:r>
              <a:rPr lang="en-US" sz="3600" b="1" i="1" u="sng" dirty="0"/>
              <a:t>primary</a:t>
            </a:r>
            <a:r>
              <a:rPr lang="en-US" sz="3600" b="1" i="1" dirty="0"/>
              <a:t> objective.</a:t>
            </a:r>
          </a:p>
          <a:p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232012" y="319670"/>
            <a:ext cx="8588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000" b="1" dirty="0" err="1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What</a:t>
            </a:r>
            <a:r>
              <a:rPr lang="fr-FR" sz="3000" b="1" dirty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fr-FR" sz="3000" b="1" dirty="0" err="1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is</a:t>
            </a:r>
            <a:r>
              <a:rPr lang="fr-FR" sz="3000" b="1" dirty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 not ODA?</a:t>
            </a:r>
            <a:endParaRPr lang="en-US" sz="3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57942"/>
            <a:ext cx="300037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Resultado de imagen de tr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770551"/>
            <a:ext cx="1423385" cy="16628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78" y="4452095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710" y="5892684"/>
            <a:ext cx="1026369" cy="430887"/>
          </a:xfrm>
          <a:prstGeom prst="rect">
            <a:avLst/>
          </a:prstGeom>
          <a:solidFill>
            <a:srgbClr val="6699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9406" y="5892684"/>
            <a:ext cx="1026369" cy="430887"/>
          </a:xfrm>
          <a:prstGeom prst="rect">
            <a:avLst/>
          </a:prstGeom>
          <a:solidFill>
            <a:srgbClr val="6615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Not 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914" y="2507915"/>
            <a:ext cx="1591491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 country on the DAC List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4309" y="2661803"/>
            <a:ext cx="18002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 multilateral organisation on “Annex 2”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622" y="3286096"/>
            <a:ext cx="3310235" cy="52322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8425" y="3306926"/>
            <a:ext cx="294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NeueLT Std" pitchFamily="34" charset="0"/>
              </a:rPr>
              <a:t>Does the activity have a primary development purpose?</a:t>
            </a:r>
            <a:endParaRPr lang="en-GB" sz="1400" b="1" dirty="0">
              <a:solidFill>
                <a:srgbClr val="FF0000"/>
              </a:solidFill>
              <a:latin typeface="HelveticaNeueLT St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26" y="5838955"/>
            <a:ext cx="1026369" cy="430887"/>
          </a:xfrm>
          <a:prstGeom prst="rect">
            <a:avLst/>
          </a:prstGeom>
          <a:solidFill>
            <a:srgbClr val="6699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84649" y="5813961"/>
            <a:ext cx="1026369" cy="430887"/>
          </a:xfrm>
          <a:prstGeom prst="rect">
            <a:avLst/>
          </a:prstGeom>
          <a:solidFill>
            <a:srgbClr val="6615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Not 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91199" y="3337835"/>
            <a:ext cx="0" cy="251694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80728" y="5033502"/>
            <a:ext cx="1" cy="89912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039887" y="5127753"/>
            <a:ext cx="0" cy="81738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2"/>
          </p:cNvCxnSpPr>
          <p:nvPr/>
        </p:nvCxnSpPr>
        <p:spPr>
          <a:xfrm flipH="1">
            <a:off x="1511659" y="3031135"/>
            <a:ext cx="1" cy="262143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4530" y="2648086"/>
            <a:ext cx="1736637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 multilateral organisation </a:t>
            </a:r>
            <a:r>
              <a:rPr lang="en-GB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not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on “Annex 2”</a:t>
            </a:r>
          </a:p>
        </p:txBody>
      </p:sp>
      <p:cxnSp>
        <p:nvCxnSpPr>
          <p:cNvPr id="53" name="Elbow Connector 52"/>
          <p:cNvCxnSpPr/>
          <p:nvPr/>
        </p:nvCxnSpPr>
        <p:spPr>
          <a:xfrm rot="10800000" flipV="1">
            <a:off x="1525995" y="1106932"/>
            <a:ext cx="2367527" cy="479440"/>
          </a:xfrm>
          <a:prstGeom prst="bentConnector2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3914300" y="1088725"/>
            <a:ext cx="3566181" cy="439005"/>
          </a:xfrm>
          <a:prstGeom prst="bentConnector2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92696" y="5318649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YES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797303" y="5326165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233" y="410702"/>
            <a:ext cx="8614082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HelveticaNeueLT Std" pitchFamily="34" charset="0"/>
              </a:rPr>
              <a:t>Who</a:t>
            </a:r>
            <a:r>
              <a:rPr lang="fr-FR" b="1" dirty="0">
                <a:solidFill>
                  <a:schemeClr val="bg1"/>
                </a:solidFill>
                <a:latin typeface="HelveticaNeueLT Std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HelveticaNeueLT Std" pitchFamily="34" charset="0"/>
              </a:rPr>
              <a:t>benefits</a:t>
            </a:r>
            <a:r>
              <a:rPr lang="fr-FR" b="1" dirty="0">
                <a:solidFill>
                  <a:schemeClr val="bg1"/>
                </a:solidFill>
                <a:latin typeface="HelveticaNeueLT Std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HelveticaNeueLT Std" pitchFamily="34" charset="0"/>
              </a:rPr>
              <a:t>from</a:t>
            </a:r>
            <a:r>
              <a:rPr lang="fr-FR" b="1" dirty="0">
                <a:solidFill>
                  <a:schemeClr val="bg1"/>
                </a:solidFill>
                <a:latin typeface="HelveticaNeueLT Std" pitchFamily="34" charset="0"/>
              </a:rPr>
              <a:t> the </a:t>
            </a:r>
            <a:r>
              <a:rPr lang="fr-FR" b="1" dirty="0" err="1">
                <a:solidFill>
                  <a:schemeClr val="bg1"/>
                </a:solidFill>
                <a:latin typeface="HelveticaNeueLT Std" pitchFamily="34" charset="0"/>
              </a:rPr>
              <a:t>activity</a:t>
            </a:r>
            <a:r>
              <a:rPr lang="fr-FR" b="1" dirty="0">
                <a:solidFill>
                  <a:schemeClr val="bg1"/>
                </a:solidFill>
                <a:latin typeface="HelveticaNeueLT Std" pitchFamily="34" charset="0"/>
              </a:rPr>
              <a:t>/contribution?</a:t>
            </a:r>
            <a:endParaRPr lang="en-GB" sz="800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82411" y="756278"/>
            <a:ext cx="1" cy="401682"/>
          </a:xfrm>
          <a:prstGeom prst="line">
            <a:avLst/>
          </a:prstGeom>
          <a:ln w="825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17236" y="4541037"/>
            <a:ext cx="2088231" cy="572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27544" y="4541037"/>
            <a:ext cx="208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NeueLT Std" pitchFamily="34" charset="0"/>
              </a:rPr>
              <a:t>Is the financing concessional?</a:t>
            </a:r>
            <a:endParaRPr lang="en-GB" sz="1400" b="1" dirty="0">
              <a:solidFill>
                <a:srgbClr val="FF0000"/>
              </a:solidFill>
              <a:latin typeface="HelveticaNeueLT Std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267826" y="3756874"/>
            <a:ext cx="2133" cy="213581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79794" y="4602391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NO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56774" y="5867303"/>
            <a:ext cx="1026369" cy="430887"/>
          </a:xfrm>
          <a:prstGeom prst="rect">
            <a:avLst/>
          </a:prstGeom>
          <a:solidFill>
            <a:srgbClr val="6615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Not 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515495" y="3367053"/>
            <a:ext cx="1" cy="243084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493913" y="3838762"/>
            <a:ext cx="20332" cy="70227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13500" y="3933056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YES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505" y="11986"/>
            <a:ext cx="8229600" cy="383799"/>
          </a:xfrm>
        </p:spPr>
        <p:txBody>
          <a:bodyPr>
            <a:noAutofit/>
          </a:bodyPr>
          <a:lstStyle/>
          <a:p>
            <a:r>
              <a:rPr lang="fr-FR" dirty="0"/>
              <a:t>How to check ODA or not?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237554" y="1552555"/>
            <a:ext cx="2485853" cy="6932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Multilateral</a:t>
            </a:r>
            <a:r>
              <a:rPr lang="fr-FR" dirty="0"/>
              <a:t> (</a:t>
            </a:r>
            <a:r>
              <a:rPr lang="fr-FR" dirty="0" err="1"/>
              <a:t>core</a:t>
            </a:r>
            <a:r>
              <a:rPr lang="fr-FR" dirty="0"/>
              <a:t>) contribution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72505" y="1561208"/>
            <a:ext cx="5100247" cy="69280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Bilateral</a:t>
            </a:r>
            <a:r>
              <a:rPr lang="fr-FR" dirty="0"/>
              <a:t>  contribution</a:t>
            </a:r>
          </a:p>
          <a:p>
            <a:pPr algn="ctr"/>
            <a:endParaRPr lang="en-GB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42167" y="2539376"/>
            <a:ext cx="1591491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 country </a:t>
            </a:r>
            <a:r>
              <a:rPr lang="en-GB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not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on the DAC List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386141" y="2245772"/>
            <a:ext cx="0" cy="39857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550294" y="2242595"/>
            <a:ext cx="0" cy="39857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16530" y="3023526"/>
            <a:ext cx="2133" cy="2842763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28498" y="4318055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NO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05478" y="5842279"/>
            <a:ext cx="1026369" cy="430887"/>
          </a:xfrm>
          <a:prstGeom prst="rect">
            <a:avLst/>
          </a:prstGeom>
          <a:solidFill>
            <a:srgbClr val="6615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Not eligible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HelveticaNeueLT Std" pitchFamily="34" charset="0"/>
              </a:rPr>
              <a:t>as ODA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501531" y="2245772"/>
            <a:ext cx="1" cy="262143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41639" y="2280068"/>
            <a:ext cx="1" cy="262143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62262" y="4470455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 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6632" y="4428586"/>
            <a:ext cx="576064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YES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8425" y="1897798"/>
            <a:ext cx="5214327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  <a:latin typeface="HelveticaNeueLT Std" pitchFamily="34" charset="0"/>
              </a:rPr>
              <a:t> </a:t>
            </a:r>
            <a:r>
              <a:rPr lang="en-GB" sz="1400" b="1" dirty="0">
                <a:solidFill>
                  <a:srgbClr val="FFFF00"/>
                </a:solidFill>
                <a:latin typeface="HelveticaNeueLT Std" pitchFamily="34" charset="0"/>
              </a:rPr>
              <a:t>possibly channelled through a multi org. on Annex 2 or not</a:t>
            </a:r>
          </a:p>
        </p:txBody>
      </p:sp>
    </p:spTree>
    <p:extLst>
      <p:ext uri="{BB962C8B-B14F-4D97-AF65-F5344CB8AC3E}">
        <p14:creationId xmlns:p14="http://schemas.microsoft.com/office/powerpoint/2010/main" val="7008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7" grpId="0" animBg="1"/>
      <p:bldP spid="14" grpId="0" animBg="1"/>
      <p:bldP spid="6" grpId="0"/>
      <p:bldP spid="25" grpId="0" animBg="1"/>
      <p:bldP spid="27" grpId="0" animBg="1"/>
      <p:bldP spid="15" grpId="0" animBg="1"/>
      <p:bldP spid="105" grpId="0" animBg="1"/>
      <p:bldP spid="109" grpId="0" animBg="1"/>
      <p:bldP spid="4" grpId="0" animBg="1"/>
      <p:bldP spid="57" grpId="0" animBg="1"/>
      <p:bldP spid="58" grpId="0"/>
      <p:bldP spid="62" grpId="0" animBg="1"/>
      <p:bldP spid="64" grpId="0" animBg="1"/>
      <p:bldP spid="69" grpId="0" animBg="1"/>
      <p:bldP spid="31" grpId="0" animBg="1"/>
      <p:bldP spid="32" grpId="0" animBg="1"/>
      <p:bldP spid="34" grpId="0" animBg="1"/>
      <p:bldP spid="44" grpId="0" animBg="1"/>
      <p:bldP spid="45" grpId="0" animBg="1"/>
      <p:bldP spid="48" grpId="0" animBg="1"/>
      <p:bldP spid="50" grpId="0" animBg="1"/>
      <p:bldP spid="49" grpId="0"/>
      <p:bldP spid="4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7103" y="2415048"/>
            <a:ext cx="4026091" cy="344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87104" y="1988840"/>
            <a:ext cx="4026090" cy="344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90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DAC statistical standards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899" y="1608294"/>
            <a:ext cx="8229600" cy="3412976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CRS Purpose codes (sectors)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Channels of delivery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Financial instruments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Types of aid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Policy markers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20" y="1988840"/>
            <a:ext cx="2286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Resultado de imagen de repor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6" y="3933057"/>
            <a:ext cx="2307224" cy="1728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8320" y="1556792"/>
          <a:ext cx="8138480" cy="45335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DAC 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CODE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0000"/>
                      </a:fgClr>
                      <a:bgClr>
                        <a:srgbClr val="6666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CRS CODE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0000"/>
                      </a:fgClr>
                      <a:bgClr>
                        <a:srgbClr val="6666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DESCRIPTION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0000"/>
                      </a:fgClr>
                      <a:bgClr>
                        <a:srgbClr val="6666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Clarifications / Additional notes on coverage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0000"/>
                      </a:fgClr>
                      <a:bgClr>
                        <a:srgbClr val="66666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  110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  111    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Education, level unspecified</a:t>
                      </a:r>
                      <a:endParaRPr lang="en-GB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i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The codes in this category are to be used only when level of education is unspecified or unknown (e.g. training of primary school teachers should be coded under 11220).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11110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Education policy and administrative management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dirty="0">
                          <a:effectLst/>
                          <a:latin typeface="Arial Narrow"/>
                          <a:ea typeface="Times New Roman"/>
                        </a:rPr>
                        <a:t>Education sector policy, planning and programmes; aid to education ministries, administration and management systems; institution capacity building and advice; school management and governance; curriculum and materials development; unspecified education activities.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11120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Education facilities and training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Educational buildings, equipment, materials; subsidiary services to education (boarding facilities, staff housing); language training; colloquia, seminars, lectures, etc.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11130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Teacher training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Teacher education (where the level of education is unspecified); in-service and pre-service training; materials development.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11182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Educational research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Research and studies on education effectiveness, relevance and quality; systematic evaluation and monitoring.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  112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Basic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11220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Primary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Formal and non-formal primary education for children; all elementary and first cycle systematic instruction; provision of learning materials.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11230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Basic life skills for youth and adults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dirty="0">
                          <a:effectLst/>
                          <a:latin typeface="Arial Narrow"/>
                          <a:ea typeface="Times New Roman"/>
                        </a:rPr>
                        <a:t>Formal and non-formal education for basic life skills for young people and adults (adult education); literacy and numeracy training.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11240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Early childhood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dirty="0">
                          <a:effectLst/>
                          <a:latin typeface="Arial Narrow"/>
                          <a:ea typeface="Times New Roman"/>
                        </a:rPr>
                        <a:t>Formal and non-formal pre-school education.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dirty="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  113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Secondary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11320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Secondary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Second cycle systematic instruction at both junior and senior levels.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11330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Vocational training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Elementary vocational training and secondary level technical education; on-the job training; apprenticeships; including informal vocational training.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  114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Post-secondary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11420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Higher  education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Degree and diploma programmes at universities, colleges and polytechnics; scholarships.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b="1">
                          <a:effectLst/>
                          <a:latin typeface="Arial Narrow"/>
                          <a:ea typeface="Times New Roman"/>
                        </a:rPr>
                        <a:t>11430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>
                          <a:effectLst/>
                          <a:latin typeface="Arial Narrow"/>
                          <a:ea typeface="Times New Roman"/>
                        </a:rPr>
                        <a:t>Advanced technical and managerial training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900" dirty="0">
                          <a:effectLst/>
                          <a:latin typeface="Arial Narrow"/>
                          <a:ea typeface="Times New Roman"/>
                        </a:rPr>
                        <a:t>Professional-level vocational training programmes and in-service training.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60060" y="473837"/>
            <a:ext cx="70968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Example</a:t>
            </a:r>
            <a:r>
              <a:rPr lang="fr-FR" sz="3000" b="1" dirty="0">
                <a:solidFill>
                  <a:srgbClr val="0070C0"/>
                </a:solidFill>
                <a:cs typeface="Arial" panose="020B0604020202020204" pitchFamily="34" charset="0"/>
              </a:rPr>
              <a:t> of the CRS </a:t>
            </a:r>
            <a:r>
              <a:rPr lang="fr-FR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purpose</a:t>
            </a:r>
            <a:r>
              <a:rPr lang="fr-FR" sz="3000" b="1" dirty="0">
                <a:solidFill>
                  <a:srgbClr val="0070C0"/>
                </a:solidFill>
                <a:cs typeface="Arial" panose="020B0604020202020204" pitchFamily="34" charset="0"/>
              </a:rPr>
              <a:t> codes (</a:t>
            </a:r>
            <a:r>
              <a:rPr lang="fr-FR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sectors</a:t>
            </a:r>
            <a:r>
              <a:rPr lang="fr-FR" sz="3000" b="1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6843" y="2698544"/>
            <a:ext cx="7266078" cy="6955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Concept of ODA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157" y="2698544"/>
            <a:ext cx="779749" cy="69614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B</a:t>
            </a:r>
            <a:endParaRPr lang="en-GB" sz="4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" y="315311"/>
            <a:ext cx="9144001" cy="662152"/>
          </a:xfrm>
          <a:solidFill>
            <a:srgbClr val="009999"/>
          </a:solidFill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0136" y="1844824"/>
            <a:ext cx="7296319" cy="65304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/>
              </a:buClr>
            </a:pPr>
            <a:r>
              <a:rPr lang="en-US" b="1" dirty="0"/>
              <a:t>Overview of DAC statistics and the DAC statistical framework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466100" y="1844824"/>
            <a:ext cx="779746" cy="653045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A</a:t>
            </a:r>
            <a:endParaRPr lang="en-GB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386783" y="3574227"/>
            <a:ext cx="7266078" cy="6955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b="1" dirty="0"/>
              <a:t>Accessing the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097" y="3574227"/>
            <a:ext cx="779749" cy="69614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C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11375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9961" y="1029732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a sector. Key question “which specific area of the recipient’s economic or social structure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transfer intended to foster”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contributions are not susceptible to allocation by sector and are reported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non-sector allocable aid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E.g. general budget support.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housing for experts working on an agricultural development project: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appropriate code is “agricultural development” (31120) and not “housing policy and administrative management” (16030).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specific education activities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to be included in the respective sectors, either in a specific education code or in a general code. For example: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of an agricultural training </a:t>
            </a:r>
            <a:r>
              <a:rPr lang="en-US" sz="2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appropriate code is “agricultural education” (31181).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265" y="214531"/>
            <a:ext cx="5568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Selecting</a:t>
            </a:r>
            <a:r>
              <a:rPr lang="fr-FR" sz="3000" b="1" dirty="0">
                <a:solidFill>
                  <a:srgbClr val="0070C0"/>
                </a:solidFill>
                <a:cs typeface="Arial" panose="020B0604020202020204" pitchFamily="34" charset="0"/>
              </a:rPr>
              <a:t> the right </a:t>
            </a:r>
            <a:r>
              <a:rPr lang="fr-FR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purpose</a:t>
            </a:r>
            <a:r>
              <a:rPr lang="fr-FR" sz="3000" b="1" dirty="0">
                <a:solidFill>
                  <a:srgbClr val="0070C0"/>
                </a:solidFill>
                <a:cs typeface="Arial" panose="020B0604020202020204" pitchFamily="34" charset="0"/>
              </a:rPr>
              <a:t> code</a:t>
            </a:r>
            <a:endParaRPr lang="en-US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rgbClr val="0070C0"/>
                </a:solidFill>
                <a:ea typeface="+mn-ea"/>
              </a:rPr>
              <a:t>Channels</a:t>
            </a:r>
            <a:r>
              <a:rPr lang="fr-FR" dirty="0">
                <a:solidFill>
                  <a:srgbClr val="0070C0"/>
                </a:solidFill>
                <a:ea typeface="+mn-ea"/>
              </a:rPr>
              <a:t> of </a:t>
            </a:r>
            <a:r>
              <a:rPr lang="fr-FR" dirty="0" err="1">
                <a:solidFill>
                  <a:srgbClr val="0070C0"/>
                </a:solidFill>
                <a:ea typeface="+mn-ea"/>
              </a:rPr>
              <a:t>delivery</a:t>
            </a:r>
            <a:endParaRPr lang="en-GB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1916832"/>
            <a:ext cx="8326958" cy="192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46" y="214114"/>
            <a:ext cx="448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40000 – MULTILATERAL ORGANISATIONS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6997" y="733546"/>
          <a:ext cx="8222932" cy="512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41000</a:t>
                      </a:r>
                      <a:endParaRPr lang="en-GB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UNITED NATIONS AGENCY, FUND OR COMMISSION (UN)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Food and Agricultural Organisation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41130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United Nations Relief and Works Agency for Palestine Refugees in the Near East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UNION INSTITUTION (EU)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Commission - Development Share of Budget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MONETARY FUND (IMF)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Monetary Fund - Post-Catastrophe Debt Relief Trust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44000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WORLD BANK GROUP (WB)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44001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International Bank for Reconstruction and Development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44002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International Development Association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45000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WORLD TRADE ORGANISATION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45002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World Trade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Organisation</a:t>
                      </a: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- Advisory Centre on WTO Law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45001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World Trade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Organisation</a:t>
                      </a: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- International Trade Centre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46000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effectLst/>
                          <a:latin typeface="+mn-lt"/>
                        </a:rPr>
                        <a:t>REGIONAL DEVELOPMENT BANK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46003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African Development Fund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46025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Islamic Development Bank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MULTILATERAL INSTITUTION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 Fund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and Malagasy Council for Higher Education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9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17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C. </a:t>
            </a:r>
            <a:r>
              <a:rPr lang="en-US" cap="none" dirty="0"/>
              <a:t>Accessing the data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8136" y="28308"/>
            <a:ext cx="8229600" cy="90994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Online databases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" y="4404740"/>
            <a:ext cx="1402451" cy="4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04194" y="938256"/>
            <a:ext cx="1132114" cy="91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1" y="1398099"/>
            <a:ext cx="1638223" cy="36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352" y="784427"/>
            <a:ext cx="5675697" cy="2147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351" y="3361208"/>
            <a:ext cx="5675697" cy="2454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680" y="5843286"/>
            <a:ext cx="2958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https://stats.oecd.org/qwids/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26680" y="2931458"/>
            <a:ext cx="508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https://stats.oecd.org/</a:t>
            </a:r>
            <a:r>
              <a:rPr lang="en-GB" dirty="0"/>
              <a:t>    then select “Development”</a:t>
            </a:r>
          </a:p>
        </p:txBody>
      </p:sp>
    </p:spTree>
    <p:extLst>
      <p:ext uri="{BB962C8B-B14F-4D97-AF65-F5344CB8AC3E}">
        <p14:creationId xmlns:p14="http://schemas.microsoft.com/office/powerpoint/2010/main" val="2198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01600" y="86177"/>
            <a:ext cx="8966199" cy="1041599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Web – standards, data, topics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000" u="sng" dirty="0">
                <a:solidFill>
                  <a:schemeClr val="tx1"/>
                </a:solidFill>
                <a:hlinkClick r:id="rId3"/>
              </a:rPr>
              <a:t>http://www.oecd.org/dac/stats/ 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95" y="1046830"/>
            <a:ext cx="8670475" cy="534193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878317" y="5480094"/>
            <a:ext cx="914399" cy="321616"/>
          </a:xfrm>
          <a:prstGeom prst="lef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6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01600" y="86177"/>
            <a:ext cx="8966199" cy="10415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Aid at a Glance by Donor / Recipient</a:t>
            </a:r>
            <a:br>
              <a:rPr lang="en-US" sz="2000" u="sng" dirty="0">
                <a:solidFill>
                  <a:schemeClr val="tx1"/>
                </a:solidFill>
              </a:rPr>
            </a:br>
            <a:endParaRPr lang="en-GB" sz="2000" u="sn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1127776"/>
            <a:ext cx="8557730" cy="50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9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D4915F-1682-FEE3-5806-74C203F71DA9}"/>
              </a:ext>
            </a:extLst>
          </p:cNvPr>
          <p:cNvSpPr txBox="1"/>
          <p:nvPr/>
        </p:nvSpPr>
        <p:spPr>
          <a:xfrm>
            <a:off x="1741613" y="1090210"/>
            <a:ext cx="566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96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.Stat Suite Data Explorer</a:t>
            </a:r>
            <a:endParaRPr lang="en-GB" sz="2400" dirty="0">
              <a:solidFill>
                <a:srgbClr val="096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B7603-EF71-FF0A-85E4-2EF609A4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91" y="1857164"/>
            <a:ext cx="5841419" cy="3927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FF6DA-FB20-9B8C-132C-579FA8F14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400" y="3749449"/>
            <a:ext cx="2725198" cy="1706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729FAD-B26A-63B3-9C38-6AE1B658771C}"/>
              </a:ext>
            </a:extLst>
          </p:cNvPr>
          <p:cNvSpPr txBox="1"/>
          <p:nvPr/>
        </p:nvSpPr>
        <p:spPr>
          <a:xfrm>
            <a:off x="2451590" y="1422987"/>
            <a:ext cx="424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96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data-explorer.oecd.org</a:t>
            </a:r>
            <a:endParaRPr lang="en-GB" sz="2400" dirty="0">
              <a:solidFill>
                <a:srgbClr val="096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4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529" y="1331457"/>
            <a:ext cx="813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96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Search and easily find (avoids “0 results”)</a:t>
            </a:r>
            <a:endParaRPr lang="en-GB" sz="2400" dirty="0">
              <a:solidFill>
                <a:srgbClr val="096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466831" y="2105537"/>
            <a:ext cx="8205597" cy="2723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965C1"/>
              </a:buClr>
              <a:buNone/>
            </a:pPr>
            <a:r>
              <a:rPr lang="en-US" sz="1800" dirty="0">
                <a:solidFill>
                  <a:srgbClr val="0965C1"/>
                </a:solidFill>
              </a:rPr>
              <a:t>faceted search = </a:t>
            </a:r>
            <a:r>
              <a:rPr lang="en-US" sz="1800" dirty="0">
                <a:solidFill>
                  <a:srgbClr val="7F7F7F"/>
                </a:solidFill>
              </a:rPr>
              <a:t>augmenting traditional text search with a faceted navigation system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0A528BA-CE93-1E6F-F72C-B17FCE9FCAA5}"/>
              </a:ext>
            </a:extLst>
          </p:cNvPr>
          <p:cNvSpPr/>
          <p:nvPr/>
        </p:nvSpPr>
        <p:spPr>
          <a:xfrm>
            <a:off x="7872412" y="3127545"/>
            <a:ext cx="214313" cy="10429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C12F4-FF67-8460-7D21-E550C7DB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7" y="2878404"/>
            <a:ext cx="4074427" cy="2328815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DBF48-164F-AAB7-52ED-2A2C8C81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70" y="2477346"/>
            <a:ext cx="5612766" cy="3130931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3306CB-2D94-63E1-EADF-EDFC8D53A44E}"/>
              </a:ext>
            </a:extLst>
          </p:cNvPr>
          <p:cNvCxnSpPr/>
          <p:nvPr/>
        </p:nvCxnSpPr>
        <p:spPr>
          <a:xfrm>
            <a:off x="2008415" y="4223268"/>
            <a:ext cx="664806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CAC51-E099-EA41-E479-8F566FB5030A}"/>
              </a:ext>
            </a:extLst>
          </p:cNvPr>
          <p:cNvSpPr txBox="1"/>
          <p:nvPr/>
        </p:nvSpPr>
        <p:spPr>
          <a:xfrm>
            <a:off x="580529" y="1331457"/>
            <a:ext cx="813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96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Options for each ‘dataflow’</a:t>
            </a:r>
            <a:endParaRPr lang="en-GB" sz="2400" dirty="0">
              <a:solidFill>
                <a:srgbClr val="096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43341-CC3B-0934-6EB1-FC39B345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3" y="1770039"/>
            <a:ext cx="6050756" cy="3955663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0C12-18E3-22B5-4B6D-657552FC11FA}"/>
              </a:ext>
            </a:extLst>
          </p:cNvPr>
          <p:cNvSpPr txBox="1"/>
          <p:nvPr/>
        </p:nvSpPr>
        <p:spPr>
          <a:xfrm>
            <a:off x="307910" y="2354256"/>
            <a:ext cx="189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When opening a dataflow, by default, the Overview will be displayed. </a:t>
            </a:r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D4B3B-86D8-FD88-10DC-D3B2FF309F3D}"/>
              </a:ext>
            </a:extLst>
          </p:cNvPr>
          <p:cNvSpPr txBox="1"/>
          <p:nvPr/>
        </p:nvSpPr>
        <p:spPr>
          <a:xfrm>
            <a:off x="307910" y="3254503"/>
            <a:ext cx="1896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Click on Table to view the data.</a:t>
            </a:r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15D37-3A17-5415-B4B7-AF4A961A028E}"/>
              </a:ext>
            </a:extLst>
          </p:cNvPr>
          <p:cNvSpPr txBox="1"/>
          <p:nvPr/>
        </p:nvSpPr>
        <p:spPr>
          <a:xfrm>
            <a:off x="307910" y="3747869"/>
            <a:ext cx="18964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Charts are also possible.</a:t>
            </a:r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E2E34-2165-D260-C543-F082F43B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17" y="2283885"/>
            <a:ext cx="3859054" cy="30715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FBBF7B-4230-8653-4B31-2B8DE52C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9" y="2292531"/>
            <a:ext cx="3859054" cy="30715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E8E636-1120-4671-B48B-EA01BE74579D}"/>
              </a:ext>
            </a:extLst>
          </p:cNvPr>
          <p:cNvSpPr txBox="1"/>
          <p:nvPr/>
        </p:nvSpPr>
        <p:spPr>
          <a:xfrm>
            <a:off x="307910" y="4024869"/>
            <a:ext cx="18964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Other options when viewing data are </a:t>
            </a:r>
            <a:br>
              <a:rPr lang="en-GB" sz="1350" dirty="0"/>
            </a:br>
            <a:r>
              <a:rPr lang="en-GB" sz="1350" dirty="0"/>
              <a:t>Layout and Download. </a:t>
            </a:r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BC6D45-0147-C3D0-271B-98E68EBD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14" y="2322577"/>
            <a:ext cx="3859054" cy="30715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67C192B-B458-0743-5683-3E9D6861C56E}"/>
              </a:ext>
            </a:extLst>
          </p:cNvPr>
          <p:cNvGrpSpPr/>
          <p:nvPr/>
        </p:nvGrpSpPr>
        <p:grpSpPr>
          <a:xfrm>
            <a:off x="6471814" y="2721807"/>
            <a:ext cx="1559921" cy="426223"/>
            <a:chOff x="8629085" y="2486075"/>
            <a:chExt cx="2079894" cy="56829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74C46B-FF49-039C-259A-374813DCB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9085" y="2518972"/>
              <a:ext cx="2051209" cy="535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394784-A919-F5DA-BC1B-FDBD22AEF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2235" y="2486075"/>
              <a:ext cx="1376744" cy="556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7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87" y="249734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A. </a:t>
            </a:r>
            <a:r>
              <a:rPr lang="en-US" cap="none" dirty="0"/>
              <a:t>Overview of DAC statistics and the    DAC statistical framework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7BDE49-293C-4982-8B1A-FCADA6C440C1}" type="slidenum">
              <a:rPr lang="en-GB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Collects statistics and monitors development finance flows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Analyses, reviews and provides guidance on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development co-operation policies</a:t>
            </a:r>
            <a:endParaRPr lang="en-GB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Conducts peer reviews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Promotes sharing of good practices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Works on development effectiveness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Promotes Policy Coherence for Development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Helps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shape the global development architecture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9FEB1D4-1ECC-4D26-AA16-9C6ECEC482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DAC – Main activities</a:t>
            </a:r>
          </a:p>
        </p:txBody>
      </p:sp>
    </p:spTree>
    <p:extLst>
      <p:ext uri="{BB962C8B-B14F-4D97-AF65-F5344CB8AC3E}">
        <p14:creationId xmlns:p14="http://schemas.microsoft.com/office/powerpoint/2010/main" val="6614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172" y="180298"/>
            <a:ext cx="8229600" cy="909948"/>
          </a:xfrm>
        </p:spPr>
        <p:txBody>
          <a:bodyPr>
            <a:noAutofit/>
          </a:bodyPr>
          <a:lstStyle/>
          <a:p>
            <a:r>
              <a:rPr lang="en-GB" dirty="0">
                <a:sym typeface="Wingdings" pitchFamily="2" charset="2"/>
              </a:rPr>
              <a:t>Data Collection</a:t>
            </a:r>
            <a:br>
              <a:rPr lang="en-GB" dirty="0">
                <a:sym typeface="Wingdings" pitchFamily="2" charset="2"/>
              </a:rPr>
            </a:br>
            <a:endParaRPr lang="en-GB" dirty="0"/>
          </a:p>
        </p:txBody>
      </p:sp>
      <p:graphicFrame>
        <p:nvGraphicFramePr>
          <p:cNvPr id="3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840402"/>
              </p:ext>
            </p:extLst>
          </p:nvPr>
        </p:nvGraphicFramePr>
        <p:xfrm>
          <a:off x="646588" y="664174"/>
          <a:ext cx="7519949" cy="348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Diagram group"/>
          <p:cNvGrpSpPr/>
          <p:nvPr/>
        </p:nvGrpSpPr>
        <p:grpSpPr>
          <a:xfrm rot="21092559">
            <a:off x="2805715" y="3915638"/>
            <a:ext cx="1153319" cy="467543"/>
            <a:chOff x="3868470" y="1720227"/>
            <a:chExt cx="1270462" cy="483344"/>
          </a:xfrm>
          <a:solidFill>
            <a:schemeClr val="accent2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31" name="Left Arrow 30"/>
            <p:cNvSpPr/>
            <p:nvPr/>
          </p:nvSpPr>
          <p:spPr>
            <a:xfrm rot="19466899">
              <a:off x="3868470" y="1720227"/>
              <a:ext cx="1270462" cy="483344"/>
            </a:xfrm>
            <a:prstGeom prst="leftArrow">
              <a:avLst>
                <a:gd name="adj1" fmla="val 60000"/>
                <a:gd name="adj2" fmla="val 50000"/>
              </a:avLst>
            </a:prstGeom>
            <a:grpFill/>
            <a:sp3d z="-54080" prstMaterial="plastic">
              <a:bevelT w="25400" h="25400"/>
              <a:bevelB w="25400" h="25400"/>
            </a:sp3d>
          </p:spPr>
          <p:style>
            <a:ln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" name="Diagram group"/>
          <p:cNvGrpSpPr/>
          <p:nvPr/>
        </p:nvGrpSpPr>
        <p:grpSpPr>
          <a:xfrm rot="524657">
            <a:off x="4946619" y="3975133"/>
            <a:ext cx="1081976" cy="406881"/>
            <a:chOff x="1283393" y="1854654"/>
            <a:chExt cx="1327438" cy="483344"/>
          </a:xfrm>
          <a:solidFill>
            <a:schemeClr val="accent2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33" name="Left Arrow 32"/>
            <p:cNvSpPr/>
            <p:nvPr/>
          </p:nvSpPr>
          <p:spPr>
            <a:xfrm rot="12867785">
              <a:off x="1283393" y="1854654"/>
              <a:ext cx="1327438" cy="483344"/>
            </a:xfrm>
            <a:prstGeom prst="leftArrow">
              <a:avLst>
                <a:gd name="adj1" fmla="val 60000"/>
                <a:gd name="adj2" fmla="val 50000"/>
              </a:avLst>
            </a:prstGeom>
            <a:grpFill/>
            <a:sp3d z="-54080" prstMaterial="plastic">
              <a:bevelT w="25400" h="25400"/>
              <a:bevelB w="25400" h="25400"/>
            </a:sp3d>
          </p:spPr>
          <p:style>
            <a:ln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6" name="Rectangle 35"/>
          <p:cNvSpPr/>
          <p:nvPr/>
        </p:nvSpPr>
        <p:spPr>
          <a:xfrm>
            <a:off x="204193" y="5649006"/>
            <a:ext cx="880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61533"/>
                </a:solidFill>
                <a:latin typeface="Century Gothic" pitchFamily="34" charset="0"/>
              </a:rPr>
              <a:t>Who spends what, where, how and for what purpose? </a:t>
            </a:r>
          </a:p>
          <a:p>
            <a:pPr algn="ctr"/>
            <a:endParaRPr lang="en-US" b="1" dirty="0">
              <a:solidFill>
                <a:srgbClr val="661533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srgbClr val="661533"/>
                </a:solidFill>
                <a:latin typeface="Century Gothic" pitchFamily="34" charset="0"/>
              </a:rPr>
              <a:t>DAC statistics are the only source of reliable, comparable and complete data on development assistance.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7" y="5032570"/>
            <a:ext cx="1402451" cy="4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04194" y="4377552"/>
            <a:ext cx="1132114" cy="91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2" y="5078541"/>
            <a:ext cx="1638223" cy="36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4567" y="4714431"/>
            <a:ext cx="3976935" cy="7856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b="1" dirty="0"/>
              <a:t>Data, methodology, analysis</a:t>
            </a:r>
          </a:p>
          <a:p>
            <a:pPr algn="ctr"/>
            <a:r>
              <a:rPr lang="en-GB" b="1" u="sng" dirty="0">
                <a:hlinkClick r:id="rId10"/>
              </a:rPr>
              <a:t>http://oe.cd/fsd</a:t>
            </a:r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3060" y="4714431"/>
            <a:ext cx="4102615" cy="7856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b="1" dirty="0"/>
              <a:t>Online databases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7600"/>
            <a:ext cx="9144000" cy="1022400"/>
          </a:xfrm>
        </p:spPr>
        <p:txBody>
          <a:bodyPr/>
          <a:lstStyle/>
          <a:p>
            <a:r>
              <a:rPr lang="en-GB" dirty="0"/>
              <a:t>Bilateral Resource Flows</a:t>
            </a:r>
          </a:p>
        </p:txBody>
      </p:sp>
      <p:graphicFrame>
        <p:nvGraphicFramePr>
          <p:cNvPr id="6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06144"/>
              </p:ext>
            </p:extLst>
          </p:nvPr>
        </p:nvGraphicFramePr>
        <p:xfrm>
          <a:off x="104503" y="1881050"/>
          <a:ext cx="8787085" cy="3745006"/>
        </p:xfrm>
        <a:graphic>
          <a:graphicData uri="http://schemas.openxmlformats.org/drawingml/2006/table">
            <a:tbl>
              <a:tblPr/>
              <a:tblGrid>
                <a:gridCol w="109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Concessional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Non-concessional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Official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n-lt"/>
                          <a:ea typeface="ヒラギノ角ゴ Pro W3" pitchFamily="-16" charset="-128"/>
                          <a:cs typeface="+mn-cs"/>
                        </a:rPr>
                        <a:t>Official development assistance (ODA)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  <a:cs typeface="+mn-cs"/>
                        </a:rPr>
                        <a:t>--grants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  <a:cs typeface="+mn-cs"/>
                        </a:rPr>
                        <a:t>--concessional loans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  <a:cs typeface="+mn-cs"/>
                        </a:rPr>
                        <a:t>--technical assistance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Other official flows (OOF)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--non-concessional loans (e.g. by DFIs)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--investment-related transactions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Officially supported export-credits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Private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NGOs, foundations and other charitable flows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Private flows at market terms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--FDI and portfolio investment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 --bonds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5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606800" cy="1022400"/>
          </a:xfrm>
        </p:spPr>
        <p:txBody>
          <a:bodyPr/>
          <a:lstStyle/>
          <a:p>
            <a:r>
              <a:rPr lang="en-GB" dirty="0"/>
              <a:t>Multilateral Resource Flows</a:t>
            </a:r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50645"/>
              </p:ext>
            </p:extLst>
          </p:nvPr>
        </p:nvGraphicFramePr>
        <p:xfrm>
          <a:off x="423909" y="1728102"/>
          <a:ext cx="8338350" cy="3056981"/>
        </p:xfrm>
        <a:graphic>
          <a:graphicData uri="http://schemas.openxmlformats.org/drawingml/2006/table">
            <a:tbl>
              <a:tblPr/>
              <a:tblGrid>
                <a:gridCol w="280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Multilateral agencies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active 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Concessional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Non-concessional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World Bank Group and other IFIs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Regional Dev. Banks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IDA grants and loans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</a:b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AfDF/ grants &amp; loans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IBRD loans, IFC loans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</a:b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and investments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6" charset="-128"/>
                        </a:rPr>
                        <a:t>AfDB loans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6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Data Cycle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8804" y="1083639"/>
            <a:ext cx="8577996" cy="5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942040" y="6347534"/>
            <a:ext cx="1953385" cy="381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259" y="-115414"/>
            <a:ext cx="9144000" cy="1022400"/>
          </a:xfrm>
        </p:spPr>
        <p:txBody>
          <a:bodyPr/>
          <a:lstStyle/>
          <a:p>
            <a:r>
              <a:rPr lang="en-GB" dirty="0"/>
              <a:t>The Global Picture of Aid</a:t>
            </a: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 rot="-5400000">
            <a:off x="5917771" y="2457819"/>
            <a:ext cx="255207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1" dirty="0"/>
              <a:t>Bilateral aid received</a:t>
            </a:r>
            <a:br>
              <a:rPr lang="en-GB" sz="1200" b="1" dirty="0"/>
            </a:br>
            <a:endParaRPr lang="en-GB" sz="1200" b="1" dirty="0"/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 rot="-5400000">
            <a:off x="5988891" y="4935592"/>
            <a:ext cx="24034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1" dirty="0"/>
              <a:t>Multilateral aid received</a:t>
            </a:r>
            <a:br>
              <a:rPr lang="en-GB" sz="1200" b="1" dirty="0"/>
            </a:br>
            <a:endParaRPr lang="en-GB" sz="12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0500" y="971559"/>
            <a:ext cx="1501775" cy="59862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/>
              <a:t>Bilateral Donors</a:t>
            </a:r>
          </a:p>
          <a:p>
            <a:r>
              <a:rPr lang="en-GB" sz="1200" i="1" dirty="0"/>
              <a:t>31 DAC countries</a:t>
            </a:r>
          </a:p>
          <a:p>
            <a:r>
              <a:rPr lang="en-GB" sz="1200" dirty="0"/>
              <a:t>   </a:t>
            </a:r>
            <a:r>
              <a:rPr lang="en-GB" sz="1000" dirty="0"/>
              <a:t>Australia</a:t>
            </a:r>
          </a:p>
          <a:p>
            <a:r>
              <a:rPr lang="en-GB" sz="1000" dirty="0"/>
              <a:t>   Austria</a:t>
            </a:r>
          </a:p>
          <a:p>
            <a:r>
              <a:rPr lang="en-GB" sz="1000" dirty="0"/>
              <a:t>   Belgium</a:t>
            </a:r>
          </a:p>
          <a:p>
            <a:r>
              <a:rPr lang="en-GB" sz="1000" dirty="0"/>
              <a:t>   Canada</a:t>
            </a:r>
          </a:p>
          <a:p>
            <a:r>
              <a:rPr lang="en-GB" sz="1000" dirty="0"/>
              <a:t>   Czech Republic</a:t>
            </a:r>
          </a:p>
          <a:p>
            <a:r>
              <a:rPr lang="en-GB" sz="1000" dirty="0"/>
              <a:t>   Denmark</a:t>
            </a:r>
          </a:p>
          <a:p>
            <a:r>
              <a:rPr lang="en-GB" sz="1000" dirty="0"/>
              <a:t>   Estonia   </a:t>
            </a:r>
          </a:p>
          <a:p>
            <a:r>
              <a:rPr lang="en-GB" sz="1000" dirty="0"/>
              <a:t>   Finland</a:t>
            </a:r>
          </a:p>
          <a:p>
            <a:r>
              <a:rPr lang="en-GB" sz="1000" dirty="0"/>
              <a:t>   France</a:t>
            </a:r>
          </a:p>
          <a:p>
            <a:r>
              <a:rPr lang="en-GB" sz="1000" dirty="0"/>
              <a:t>   Germany</a:t>
            </a:r>
          </a:p>
          <a:p>
            <a:r>
              <a:rPr lang="en-GB" sz="1000" dirty="0"/>
              <a:t>   Greece</a:t>
            </a:r>
          </a:p>
          <a:p>
            <a:r>
              <a:rPr lang="en-GB" sz="1000" dirty="0"/>
              <a:t>   Hungary</a:t>
            </a:r>
          </a:p>
          <a:p>
            <a:r>
              <a:rPr lang="en-GB" sz="1000" dirty="0"/>
              <a:t>   Iceland</a:t>
            </a:r>
          </a:p>
          <a:p>
            <a:r>
              <a:rPr lang="en-GB" sz="1000" dirty="0"/>
              <a:t>   Ireland</a:t>
            </a:r>
          </a:p>
          <a:p>
            <a:r>
              <a:rPr lang="en-GB" sz="1000" dirty="0"/>
              <a:t>   Italy</a:t>
            </a:r>
          </a:p>
          <a:p>
            <a:r>
              <a:rPr lang="en-GB" sz="1000" dirty="0"/>
              <a:t>   Japan</a:t>
            </a:r>
          </a:p>
          <a:p>
            <a:r>
              <a:rPr lang="en-GB" sz="1000" dirty="0"/>
              <a:t>   Korea</a:t>
            </a:r>
          </a:p>
          <a:p>
            <a:r>
              <a:rPr lang="en-GB" sz="1000" dirty="0"/>
              <a:t>   Lithuania</a:t>
            </a:r>
          </a:p>
          <a:p>
            <a:r>
              <a:rPr lang="en-GB" sz="1000" dirty="0"/>
              <a:t>   Luxembourg</a:t>
            </a:r>
          </a:p>
          <a:p>
            <a:r>
              <a:rPr lang="en-GB" sz="1000" dirty="0"/>
              <a:t>   Netherlands</a:t>
            </a:r>
          </a:p>
          <a:p>
            <a:r>
              <a:rPr lang="en-GB" sz="1000" dirty="0"/>
              <a:t>   New Zealand</a:t>
            </a:r>
          </a:p>
          <a:p>
            <a:r>
              <a:rPr lang="en-GB" sz="1000" dirty="0"/>
              <a:t>   Norway</a:t>
            </a:r>
          </a:p>
          <a:p>
            <a:r>
              <a:rPr lang="en-GB" sz="1000" dirty="0"/>
              <a:t>   Poland</a:t>
            </a:r>
          </a:p>
          <a:p>
            <a:r>
              <a:rPr lang="en-GB" sz="1000" dirty="0"/>
              <a:t>   Portugal</a:t>
            </a:r>
          </a:p>
          <a:p>
            <a:r>
              <a:rPr lang="en-GB" sz="1000" dirty="0"/>
              <a:t>   Slovenia</a:t>
            </a:r>
          </a:p>
          <a:p>
            <a:r>
              <a:rPr lang="en-GB" sz="1000" dirty="0"/>
              <a:t>   Slovak Republic</a:t>
            </a:r>
          </a:p>
          <a:p>
            <a:r>
              <a:rPr lang="en-GB" sz="1000" dirty="0"/>
              <a:t>   Spain</a:t>
            </a:r>
          </a:p>
          <a:p>
            <a:r>
              <a:rPr lang="en-GB" sz="1000" dirty="0"/>
              <a:t>   Sweden</a:t>
            </a:r>
          </a:p>
          <a:p>
            <a:r>
              <a:rPr lang="en-GB" sz="1000" dirty="0"/>
              <a:t>   Switzerland</a:t>
            </a:r>
          </a:p>
          <a:p>
            <a:r>
              <a:rPr lang="en-GB" sz="1000" dirty="0"/>
              <a:t>   United Kingdom</a:t>
            </a:r>
          </a:p>
          <a:p>
            <a:r>
              <a:rPr lang="en-GB" sz="1000" dirty="0"/>
              <a:t>   United States</a:t>
            </a:r>
          </a:p>
          <a:p>
            <a:endParaRPr lang="en-GB" sz="1200" i="1" dirty="0"/>
          </a:p>
          <a:p>
            <a:r>
              <a:rPr lang="en-GB" sz="1200" i="1" dirty="0"/>
              <a:t>Non-DAC providers</a:t>
            </a:r>
          </a:p>
          <a:p>
            <a:r>
              <a:rPr lang="en-GB" sz="1200" dirty="0"/>
              <a:t>   </a:t>
            </a:r>
            <a:r>
              <a:rPr lang="en-GB" sz="1100" dirty="0"/>
              <a:t>Kuwait  </a:t>
            </a:r>
          </a:p>
          <a:p>
            <a:r>
              <a:rPr lang="en-GB" sz="1100" dirty="0"/>
              <a:t>   UAE…..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31337" y="1412617"/>
            <a:ext cx="1571028" cy="49555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GB" sz="2000" dirty="0"/>
              <a:t>Aid recipient </a:t>
            </a:r>
          </a:p>
          <a:p>
            <a:pPr algn="ctr"/>
            <a:r>
              <a:rPr lang="en-GB" sz="2000" dirty="0"/>
              <a:t>countries</a:t>
            </a:r>
            <a:endParaRPr lang="en-US" sz="2000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319539" y="2258991"/>
            <a:ext cx="2473325" cy="377026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300" b="1" cap="all" dirty="0"/>
              <a:t>Multilateral Institutions</a:t>
            </a:r>
          </a:p>
          <a:p>
            <a:endParaRPr lang="en-GB" sz="1300" i="1" dirty="0"/>
          </a:p>
          <a:p>
            <a:r>
              <a:rPr lang="en-GB" sz="1300" i="1" dirty="0"/>
              <a:t>UN Programmes and funds</a:t>
            </a:r>
          </a:p>
          <a:p>
            <a:r>
              <a:rPr lang="en-GB" sz="1300" dirty="0"/>
              <a:t>     UNDP</a:t>
            </a:r>
          </a:p>
          <a:p>
            <a:r>
              <a:rPr lang="en-GB" sz="1300" dirty="0"/>
              <a:t>     UNICEF</a:t>
            </a:r>
          </a:p>
          <a:p>
            <a:r>
              <a:rPr lang="en-GB" sz="1300" dirty="0"/>
              <a:t>     UNFPA etc.</a:t>
            </a:r>
          </a:p>
          <a:p>
            <a:r>
              <a:rPr lang="en-GB" sz="1300" i="1" dirty="0"/>
              <a:t>World Bank Group</a:t>
            </a:r>
          </a:p>
          <a:p>
            <a:r>
              <a:rPr lang="en-GB" sz="1300" dirty="0"/>
              <a:t>     IDA</a:t>
            </a:r>
          </a:p>
          <a:p>
            <a:r>
              <a:rPr lang="en-GB" sz="1300" dirty="0"/>
              <a:t>     IBRD</a:t>
            </a:r>
          </a:p>
          <a:p>
            <a:r>
              <a:rPr lang="en-GB" sz="1300" b="1" i="1" dirty="0"/>
              <a:t>EU Institutions (DAC member</a:t>
            </a:r>
            <a:r>
              <a:rPr lang="en-GB" sz="1300" i="1" dirty="0"/>
              <a:t>)</a:t>
            </a:r>
          </a:p>
          <a:p>
            <a:r>
              <a:rPr lang="en-GB" sz="1300" i="1" dirty="0"/>
              <a:t>Regional Development Banks</a:t>
            </a:r>
          </a:p>
          <a:p>
            <a:r>
              <a:rPr lang="en-GB" sz="1300" dirty="0"/>
              <a:t>     African Dev. Bank</a:t>
            </a:r>
          </a:p>
          <a:p>
            <a:r>
              <a:rPr lang="en-GB" sz="1300" dirty="0"/>
              <a:t>     Asian Dev. Bank</a:t>
            </a:r>
          </a:p>
          <a:p>
            <a:r>
              <a:rPr lang="en-GB" sz="1300" dirty="0"/>
              <a:t>     Inter-Amer. Dev. Bank etc. </a:t>
            </a:r>
            <a:r>
              <a:rPr lang="en-GB" sz="1300" i="1" dirty="0"/>
              <a:t>Other agencies</a:t>
            </a:r>
          </a:p>
          <a:p>
            <a:r>
              <a:rPr lang="en-GB" sz="1300" dirty="0"/>
              <a:t>     IFAD</a:t>
            </a:r>
          </a:p>
          <a:p>
            <a:r>
              <a:rPr lang="en-GB" sz="1300" dirty="0"/>
              <a:t>     GAVI etc.</a:t>
            </a:r>
          </a:p>
          <a:p>
            <a:endParaRPr lang="en-US" dirty="0"/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 rot="-5400000">
            <a:off x="2196373" y="2920491"/>
            <a:ext cx="178466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Extra-budgetary    funding</a:t>
            </a:r>
            <a:endParaRPr lang="en-US" sz="1200" b="1" dirty="0"/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 rot="-5400000">
            <a:off x="2095907" y="4805621"/>
            <a:ext cx="19855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Regular budget</a:t>
            </a:r>
            <a:br>
              <a:rPr lang="en-GB" sz="1200" b="1" dirty="0"/>
            </a:br>
            <a:endParaRPr lang="en-US" sz="12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19263" y="1805281"/>
            <a:ext cx="51323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6615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3611437" y="1451269"/>
            <a:ext cx="167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661533"/>
                </a:solidFill>
              </a:rPr>
              <a:t>Bilateral aid projects</a:t>
            </a:r>
            <a:endParaRPr lang="en-US" sz="1400" dirty="0">
              <a:solidFill>
                <a:srgbClr val="661533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35138" y="2581883"/>
            <a:ext cx="51323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66153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5" name="TextBox 60"/>
          <p:cNvSpPr txBox="1">
            <a:spLocks noChangeArrowheads="1"/>
          </p:cNvSpPr>
          <p:nvPr/>
        </p:nvSpPr>
        <p:spPr bwMode="auto">
          <a:xfrm>
            <a:off x="1629307" y="1889659"/>
            <a:ext cx="11244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661533"/>
                </a:solidFill>
              </a:rPr>
              <a:t>Multi-bi </a:t>
            </a:r>
          </a:p>
          <a:p>
            <a:pPr algn="ctr"/>
            <a:r>
              <a:rPr lang="en-GB" sz="1400" dirty="0">
                <a:solidFill>
                  <a:srgbClr val="661533"/>
                </a:solidFill>
              </a:rPr>
              <a:t>Projects</a:t>
            </a:r>
          </a:p>
          <a:p>
            <a:pPr algn="ctr"/>
            <a:r>
              <a:rPr lang="en-GB" sz="1400" dirty="0">
                <a:solidFill>
                  <a:srgbClr val="661533"/>
                </a:solidFill>
              </a:rPr>
              <a:t>“</a:t>
            </a:r>
            <a:r>
              <a:rPr lang="en-GB" sz="1400" i="1" dirty="0">
                <a:solidFill>
                  <a:srgbClr val="661533"/>
                </a:solidFill>
              </a:rPr>
              <a:t>earmarked</a:t>
            </a:r>
            <a:r>
              <a:rPr lang="en-GB" sz="1400" dirty="0">
                <a:solidFill>
                  <a:srgbClr val="661533"/>
                </a:solidFill>
              </a:rPr>
              <a:t>”</a:t>
            </a:r>
            <a:endParaRPr lang="en-US" sz="1400" dirty="0">
              <a:solidFill>
                <a:srgbClr val="661533"/>
              </a:solidFill>
            </a:endParaRPr>
          </a:p>
        </p:txBody>
      </p:sp>
      <p:cxnSp>
        <p:nvCxnSpPr>
          <p:cNvPr id="16" name="Straight Arrow Connector 64"/>
          <p:cNvCxnSpPr>
            <a:cxnSpLocks noChangeShapeType="1"/>
          </p:cNvCxnSpPr>
          <p:nvPr/>
        </p:nvCxnSpPr>
        <p:spPr bwMode="auto">
          <a:xfrm>
            <a:off x="1692275" y="4945356"/>
            <a:ext cx="1127321" cy="0"/>
          </a:xfrm>
          <a:prstGeom prst="straightConnector1">
            <a:avLst/>
          </a:prstGeom>
          <a:noFill/>
          <a:ln w="22225" algn="ctr">
            <a:solidFill>
              <a:srgbClr val="009999"/>
            </a:solidFill>
            <a:round/>
            <a:headEnd/>
            <a:tailEnd type="arrow" w="med" len="med"/>
          </a:ln>
        </p:spPr>
      </p:cxnSp>
      <p:sp>
        <p:nvSpPr>
          <p:cNvPr id="17" name="TextBox 65"/>
          <p:cNvSpPr txBox="1">
            <a:spLocks noChangeArrowheads="1"/>
          </p:cNvSpPr>
          <p:nvPr/>
        </p:nvSpPr>
        <p:spPr bwMode="auto">
          <a:xfrm>
            <a:off x="1657034" y="4131676"/>
            <a:ext cx="1162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9999"/>
                </a:solidFill>
              </a:rPr>
              <a:t>Multilateral</a:t>
            </a:r>
          </a:p>
          <a:p>
            <a:pPr algn="ctr"/>
            <a:r>
              <a:rPr lang="en-GB" sz="1400" dirty="0">
                <a:solidFill>
                  <a:srgbClr val="009999"/>
                </a:solidFill>
              </a:rPr>
              <a:t>contributions</a:t>
            </a:r>
          </a:p>
          <a:p>
            <a:pPr algn="ctr"/>
            <a:r>
              <a:rPr lang="en-GB" sz="1400" dirty="0">
                <a:solidFill>
                  <a:srgbClr val="009999"/>
                </a:solidFill>
              </a:rPr>
              <a:t>“</a:t>
            </a:r>
            <a:r>
              <a:rPr lang="en-GB" sz="1400" i="1" dirty="0">
                <a:solidFill>
                  <a:srgbClr val="009999"/>
                </a:solidFill>
              </a:rPr>
              <a:t>core</a:t>
            </a:r>
            <a:r>
              <a:rPr lang="en-GB" sz="1400" dirty="0">
                <a:solidFill>
                  <a:srgbClr val="009999"/>
                </a:solidFill>
              </a:rPr>
              <a:t>”</a:t>
            </a:r>
            <a:endParaRPr lang="en-US" sz="1400" dirty="0">
              <a:solidFill>
                <a:srgbClr val="009999"/>
              </a:solidFill>
            </a:endParaRPr>
          </a:p>
        </p:txBody>
      </p:sp>
      <p:cxnSp>
        <p:nvCxnSpPr>
          <p:cNvPr id="18" name="Straight Arrow Connector 66"/>
          <p:cNvCxnSpPr>
            <a:cxnSpLocks noChangeShapeType="1"/>
          </p:cNvCxnSpPr>
          <p:nvPr/>
        </p:nvCxnSpPr>
        <p:spPr bwMode="auto">
          <a:xfrm>
            <a:off x="5802313" y="4946944"/>
            <a:ext cx="1038225" cy="0"/>
          </a:xfrm>
          <a:prstGeom prst="straightConnector1">
            <a:avLst/>
          </a:prstGeom>
          <a:noFill/>
          <a:ln w="22225" algn="ctr">
            <a:solidFill>
              <a:srgbClr val="009999"/>
            </a:solidFill>
            <a:round/>
            <a:headEnd/>
            <a:tailEnd type="arrow" w="med" len="med"/>
          </a:ln>
        </p:spPr>
      </p:cxnSp>
      <p:sp>
        <p:nvSpPr>
          <p:cNvPr id="19" name="TextBox 67"/>
          <p:cNvSpPr txBox="1">
            <a:spLocks noChangeArrowheads="1"/>
          </p:cNvSpPr>
          <p:nvPr/>
        </p:nvSpPr>
        <p:spPr bwMode="auto">
          <a:xfrm>
            <a:off x="5802948" y="4331934"/>
            <a:ext cx="1039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9999"/>
                </a:solidFill>
              </a:rPr>
              <a:t>Multilateral</a:t>
            </a:r>
          </a:p>
          <a:p>
            <a:pPr algn="ctr"/>
            <a:r>
              <a:rPr lang="en-GB" sz="1400" dirty="0">
                <a:solidFill>
                  <a:srgbClr val="009999"/>
                </a:solidFill>
              </a:rPr>
              <a:t>aid projects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538897"/>
            <a:ext cx="1501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cap="all" dirty="0"/>
              <a:t>Donor</a:t>
            </a:r>
            <a:br>
              <a:rPr lang="en-GB" sz="1300" b="1" cap="all" dirty="0"/>
            </a:br>
            <a:r>
              <a:rPr lang="en-GB" sz="1300" b="1" cap="all" dirty="0"/>
              <a:t>perspective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2973" y="917212"/>
            <a:ext cx="2039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cap="all" dirty="0"/>
              <a:t>Recipient</a:t>
            </a:r>
            <a:br>
              <a:rPr lang="en-GB" sz="1300" b="1" cap="all" dirty="0"/>
            </a:br>
            <a:r>
              <a:rPr lang="en-GB" sz="1300" b="1" cap="all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5728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C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36a3ffbc694c3abe07f98ac039f7fd xmlns="bac24aee-c3c6-421c-80f4-4b66ef3c1524" xsi:nil="true"/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5.1.3.1 DAC Statistical reporting on development finance (ODA and non-ODA flows): collections, statistical policy (ODA eligibility, reporting directives, classifications), analysis, monitoring performance.</TermName>
          <TermId xmlns="http://schemas.microsoft.com/office/infopath/2007/PartnerControls">d9ba1282-0e9c-4537-b1df-0fc513462883</TermId>
        </TermInfo>
      </Terms>
    </eSharePWBTaxHTField0>
    <ib47e70ad3914e2a95ae7a85fde5d52a xmlns="bac24aee-c3c6-421c-80f4-4b66ef3c1524">
      <Terms xmlns="http://schemas.microsoft.com/office/infopath/2007/PartnerControls"/>
    </ib47e70ad3914e2a95ae7a85fde5d52a>
    <OECDlanguage xmlns="ca82dde9-3436-4d3d-bddd-d31447390034">English</OECDlanguage>
    <OECDProjectMembers xmlns="bac24aee-c3c6-421c-80f4-4b66ef3c1524">
      <UserInfo>
        <DisplayName>TOCATLIAN Marc, DCD/SDF</DisplayName>
        <AccountId>65</AccountId>
        <AccountType/>
      </UserInfo>
      <UserInfo>
        <DisplayName>AHMAD Yasmin, DCD/SDF</DisplayName>
        <AccountId>138</AccountId>
        <AccountType/>
      </UserInfo>
      <UserInfo>
        <DisplayName>BALDOCK Mark, DCD/SDF</DisplayName>
        <AccountId>129</AccountId>
        <AccountType/>
      </UserInfo>
      <UserInfo>
        <DisplayName>THIELEMANS Valérie, DCD/SDF</DisplayName>
        <AccountId>67</AccountId>
        <AccountType/>
      </UserInfo>
      <UserInfo>
        <DisplayName>HEWITT Georgia, SGE</DisplayName>
        <AccountId>147</AccountId>
        <AccountType/>
      </UserInfo>
      <UserInfo>
        <DisplayName>Chenevier_Admin</DisplayName>
        <AccountId>49</AccountId>
        <AccountType/>
      </UserInfo>
    </OECDProjectMembers>
    <DocumentSetDescription xmlns="http://schemas.microsoft.com/sharepoint/v3" xsi:nil="true"/>
    <OECDProjectLookup xmlns="bac24aee-c3c6-421c-80f4-4b66ef3c1524">3</OECDProjectLookup>
    <OECDMainProject xmlns="bac24aee-c3c6-421c-80f4-4b66ef3c1524" xsi:nil="true"/>
    <OECDMeetingDate xmlns="54c4cd27-f286-408f-9ce0-33c1e0f3ab39" xsi:nil="true"/>
    <OECDProjectManager xmlns="bac24aee-c3c6-421c-80f4-4b66ef3c1524">
      <UserInfo>
        <DisplayName>TOCATLIAN Marc, DCD/SDF</DisplayName>
        <AccountId>65</AccountId>
        <AccountType/>
      </UserInfo>
    </OECDProjectManager>
    <OECDExpirationDate xmlns="3e8be076-f08f-4743-861f-4e327af0d5b9" xsi:nil="true"/>
    <OECDPinnedBy xmlns="bac24aee-c3c6-421c-80f4-4b66ef3c1524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/>
    </eShareCommitteeTaxHTField0>
    <gb49509ed4b547c3a776a54197a04d05 xmlns="3e8be076-f08f-4743-861f-4e327af0d5b9">
      <Terms xmlns="http://schemas.microsoft.com/office/infopath/2007/PartnerControls"/>
    </gb49509ed4b547c3a776a54197a04d05>
    <OECDTagsCache xmlns="bac24aee-c3c6-421c-80f4-4b66ef3c1524" xsi:nil="true"/>
    <la7711aa934748bb87e5f2c63fedaa50 xmlns="bac24aee-c3c6-421c-80f4-4b66ef3c1524" xsi:nil="true"/>
    <OECDKimProvenance xmlns="54c4cd27-f286-408f-9ce0-33c1e0f3ab39" xsi:nil="true"/>
    <OECDKimStatus xmlns="54c4cd27-f286-408f-9ce0-33c1e0f3ab39">Draft</OECDKimStatu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Aid Statistics</TermName>
          <TermId xmlns="http://schemas.microsoft.com/office/infopath/2007/PartnerControls">67c1fce9-cc20-44cd-9ba7-3112cbf5ff71</TermId>
        </TermInfo>
      </Terms>
    </eShareTopicTaxHTField0>
    <eShareCountryTaxHTField0 xmlns="c9f238dd-bb73-4aef-a7a5-d644ad823e52">
      <Terms xmlns="http://schemas.microsoft.com/office/infopath/2007/PartnerControls"/>
    </eShareCountry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Aidstats.org</TermName>
          <TermId xmlns="http://schemas.microsoft.com/office/infopath/2007/PartnerControls">b5baaca4-7d29-4718-85d1-3e2ed3412883</TermId>
        </TermInfo>
      </Terms>
    </eShareKeywordsTaxHTField0>
    <TaxCatchAll xmlns="ca82dde9-3436-4d3d-bddd-d31447390034">
      <Value>118</Value>
      <Value>117</Value>
      <Value>116</Value>
    </TaxCatchAll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6018A33D2EFD2B49BC6C177AF3D0097E" ma:contentTypeVersion="372" ma:contentTypeDescription="" ma:contentTypeScope="" ma:versionID="5944e1178cfb4ff82525020da9939b8b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3e8be076-f08f-4743-861f-4e327af0d5b9" xmlns:ns4="ca82dde9-3436-4d3d-bddd-d31447390034" xmlns:ns5="bac24aee-c3c6-421c-80f4-4b66ef3c1524" xmlns:ns6="c9f238dd-bb73-4aef-a7a5-d644ad823e52" targetNamespace="http://schemas.microsoft.com/office/2006/metadata/properties" ma:root="true" ma:fieldsID="e725bdefbe08d3af2593336b61c7b879" ns1:_="" ns2:_="" ns3:_="" ns4:_="" ns5:_="" ns6:_="">
    <xsd:import namespace="http://schemas.microsoft.com/sharepoint/v3"/>
    <xsd:import namespace="54c4cd27-f286-408f-9ce0-33c1e0f3ab39"/>
    <xsd:import namespace="3e8be076-f08f-4743-861f-4e327af0d5b9"/>
    <xsd:import namespace="ca82dde9-3436-4d3d-bddd-d31447390034"/>
    <xsd:import namespace="bac24aee-c3c6-421c-80f4-4b66ef3c1524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6:eShareKeywordsTaxHTField0" minOccurs="0"/>
                <xsd:element ref="ns6:eShareTopicTaxHTField0" minOccurs="0"/>
                <xsd:element ref="ns6:eShareCountryTaxHTField0" minOccurs="0"/>
                <xsd:element ref="ns5:ae36a3ffbc694c3abe07f98ac039f7fd" minOccurs="0"/>
                <xsd:element ref="ns5:la7711aa934748bb87e5f2c63fedaa50" minOccurs="0"/>
                <xsd:element ref="ns4:TaxCatchAllLabel" minOccurs="0"/>
                <xsd:element ref="ns2:OECDKimProvenance" minOccurs="0"/>
                <xsd:element ref="ns5:Project_x003a_Project_x0020_status" minOccurs="0"/>
                <xsd:element ref="ns4:TaxCatchAll" minOccurs="0"/>
                <xsd:element ref="ns2:OECDKimBussinessContext" minOccurs="0"/>
                <xsd:element ref="ns6:eSharePWBTaxHTField0" minOccurs="0"/>
                <xsd:element ref="ns6:eShareCommitteeTaxHTField0" minOccurs="0"/>
                <xsd:element ref="ns3:gb49509ed4b547c3a776a54197a04d05" minOccurs="0"/>
                <xsd:element ref="ns5:ib47e70ad3914e2a95ae7a85fde5d52a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39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9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3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e076-f08f-4743-861f-4e327af0d5b9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gb49509ed4b547c3a776a54197a04d05" ma:index="36" nillable="true" ma:taxonomy="true" ma:internalName="gb49509ed4b547c3a776a54197a04d05" ma:taxonomyFieldName="OECDHorizontalProjects" ma:displayName="Horizontal project" ma:readOnly="false" ma:default="" ma:fieldId="0b49509e-d4b5-47c3-a776-a54197a04d05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7" nillable="true" ma:displayName="Taxonomy Catch All Column1" ma:hidden="true" ma:list="{362277b6-0334-4fe8-bf9a-6a5dba1ba3c3}" ma:internalName="TaxCatchAllLabel" ma:readOnly="true" ma:showField="CatchAllDataLabel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1" nillable="true" ma:displayName="Taxonomy Catch All Column" ma:hidden="true" ma:list="{362277b6-0334-4fe8-bf9a-6a5dba1ba3c3}" ma:internalName="TaxCatchAll" ma:showField="CatchAllData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4aee-c3c6-421c-80f4-4b66ef3c1524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d7c62838-b964-49db-983e-a9b6b18df504" ma:internalName="OECDProjectLookup" ma:readOnly="false" ma:showField="OECDShortProjectName" ma:web="bac24aee-c3c6-421c-80f4-4b66ef3c1524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d7c62838-b964-49db-983e-a9b6b18df504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ae36a3ffbc694c3abe07f98ac039f7fd" ma:index="25" nillable="true" ma:displayName="Deliverable partners_0" ma:hidden="true" ma:internalName="ae36a3ffbc694c3abe07f98ac039f7fd">
      <xsd:simpleType>
        <xsd:restriction base="dms:Note"/>
      </xsd:simpleType>
    </xsd:element>
    <xsd:element name="la7711aa934748bb87e5f2c63fedaa50" ma:index="26" nillable="true" ma:displayName="Deliverable owner_0" ma:hidden="true" ma:internalName="la7711aa934748bb87e5f2c63fedaa50">
      <xsd:simpleType>
        <xsd:restriction base="dms:Note"/>
      </xsd:simpleType>
    </xsd:element>
    <xsd:element name="Project_x003a_Project_x0020_status" ma:index="30" nillable="true" ma:displayName="Project:Project status" ma:hidden="true" ma:list="d7c62838-b964-49db-983e-a9b6b18df504" ma:internalName="Project_x003A_Project_x0020_status" ma:readOnly="true" ma:showField="OECDProjectStatus" ma:web="bac24aee-c3c6-421c-80f4-4b66ef3c1524">
      <xsd:simpleType>
        <xsd:restriction base="dms:Lookup"/>
      </xsd:simpleType>
    </xsd:element>
    <xsd:element name="ib47e70ad3914e2a95ae7a85fde5d52a" ma:index="37" nillable="true" ma:taxonomy="true" ma:internalName="ib47e70ad3914e2a95ae7a85fde5d52a" ma:taxonomyFieldName="OECDProjectOwnerStructure" ma:displayName="Project owner" ma:readOnly="false" ma:default="" ma:fieldId="2b47e70a-d391-4e2a-95ae-7a85fde5d52a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3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4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4" nillable="true" ma:taxonomy="true" ma:internalName="eSharePWBTaxHTField0" ma:taxonomyFieldName="OECDPWB" ma:displayName="PWB" ma:readOnly="false" ma:default="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5" nillable="true" ma:taxonomy="true" ma:internalName="eShareCommitteeTaxHTField0" ma:taxonomyFieldName="OECDCommittee" ma:displayName="Committee" ma:readOnly="fals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24178D-8E86-44B9-8F74-AAF0D5970C98}">
  <ds:schemaRefs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9f238dd-bb73-4aef-a7a5-d644ad823e52"/>
    <ds:schemaRef ds:uri="bac24aee-c3c6-421c-80f4-4b66ef3c1524"/>
    <ds:schemaRef ds:uri="ca82dde9-3436-4d3d-bddd-d31447390034"/>
    <ds:schemaRef ds:uri="54c4cd27-f286-408f-9ce0-33c1e0f3ab39"/>
    <ds:schemaRef ds:uri="3e8be076-f08f-4743-861f-4e327af0d5b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8BFDAF5-2D99-45AF-9E72-78B5046E5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5477A-4FE1-42F7-977E-45645E301A4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703228C-E258-4681-8B38-5FFF3F41FD37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8BC7C4B2-8520-4565-9C21-70D624B80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3e8be076-f08f-4743-861f-4e327af0d5b9"/>
    <ds:schemaRef ds:uri="ca82dde9-3436-4d3d-bddd-d31447390034"/>
    <ds:schemaRef ds:uri="bac24aee-c3c6-421c-80f4-4b66ef3c1524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7167</TotalTime>
  <Words>2100</Words>
  <Application>Microsoft Macintosh PowerPoint</Application>
  <PresentationFormat>Skærmshow (4:3)</PresentationFormat>
  <Paragraphs>421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Courier</vt:lpstr>
      <vt:lpstr>HelveticaNeueLT Std</vt:lpstr>
      <vt:lpstr>Times New Roman</vt:lpstr>
      <vt:lpstr>Wingdings</vt:lpstr>
      <vt:lpstr>Office Theme</vt:lpstr>
      <vt:lpstr>DAC2015</vt:lpstr>
      <vt:lpstr>OECD-DAC: Key institutions for donor reporting</vt:lpstr>
      <vt:lpstr>Contents</vt:lpstr>
      <vt:lpstr>A. Overview of DAC statistics and the    DAC statistical framework  </vt:lpstr>
      <vt:lpstr>DAC – Main activities</vt:lpstr>
      <vt:lpstr>Data Collection </vt:lpstr>
      <vt:lpstr>Bilateral Resource Flows</vt:lpstr>
      <vt:lpstr>Multilateral Resource Flows</vt:lpstr>
      <vt:lpstr>Data Cycle</vt:lpstr>
      <vt:lpstr>The Global Picture of Aid</vt:lpstr>
      <vt:lpstr>PowerPoint-præsentation</vt:lpstr>
      <vt:lpstr>DAC data validation process</vt:lpstr>
      <vt:lpstr>Strengths of DAC Statistics</vt:lpstr>
      <vt:lpstr>B. Concept of ODA  </vt:lpstr>
      <vt:lpstr>PowerPoint-præsentation</vt:lpstr>
      <vt:lpstr>What is ODA?</vt:lpstr>
      <vt:lpstr>PowerPoint-præsentation</vt:lpstr>
      <vt:lpstr>How to check ODA or not?</vt:lpstr>
      <vt:lpstr>DAC statistical standards</vt:lpstr>
      <vt:lpstr>PowerPoint-præsentation</vt:lpstr>
      <vt:lpstr>PowerPoint-præsentation</vt:lpstr>
      <vt:lpstr>Channels of delivery</vt:lpstr>
      <vt:lpstr>PowerPoint-præsentation</vt:lpstr>
      <vt:lpstr>C. Accessing the data</vt:lpstr>
      <vt:lpstr>Online databases</vt:lpstr>
      <vt:lpstr>Web – standards, data, topics http://www.oecd.org/dac/stats/ </vt:lpstr>
      <vt:lpstr>Aid at a Glance by Donor / Recipient </vt:lpstr>
      <vt:lpstr>PowerPoint-præsentation</vt:lpstr>
      <vt:lpstr>PowerPoint-præsentation</vt:lpstr>
      <vt:lpstr>PowerPoint-præsentation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COIC Stephanie</dc:creator>
  <cp:lastModifiedBy>Birgitte Feiring</cp:lastModifiedBy>
  <cp:revision>482</cp:revision>
  <cp:lastPrinted>2018-08-24T08:28:31Z</cp:lastPrinted>
  <dcterms:created xsi:type="dcterms:W3CDTF">2014-04-22T14:24:24Z</dcterms:created>
  <dcterms:modified xsi:type="dcterms:W3CDTF">2023-11-12T21:26:42Z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0x0101008B4DD370EC31429186F3AD49F0D3098F004A77CEA22D3A40738DB9741B0FD4187A0081A297DA330C4955888849EBD611C226006018A33D2EFD2B49BC6C177AF3D0097E</vt:lpwstr>
  </property>
  <property fmtid="{D5CDD505-2E9C-101B-9397-08002B2CF9AE}" pid="3" name="OECDCountry">
    <vt:lpwstr/>
  </property>
  <property fmtid="{D5CDD505-2E9C-101B-9397-08002B2CF9AE}" pid="4" name="OECDTopic">
    <vt:lpwstr>116;#Aid Statistics|67c1fce9-cc20-44cd-9ba7-3112cbf5ff71</vt:lpwstr>
  </property>
  <property fmtid="{D5CDD505-2E9C-101B-9397-08002B2CF9AE}" pid="5" name="OECDCommittee">
    <vt:lpwstr/>
  </property>
  <property fmtid="{D5CDD505-2E9C-101B-9397-08002B2CF9AE}" pid="6" name="OECDPWB">
    <vt:lpwstr>118;#5.1.3.1 DAC Statistical reporting on development finance (ODA and non-ODA flows): collections, statistical policy (ODA eligibility, reporting directives, classifications), analysis, monitoring performance.|d9ba1282-0e9c-4537-b1df-0fc513462883</vt:lpwstr>
  </property>
  <property fmtid="{D5CDD505-2E9C-101B-9397-08002B2CF9AE}" pid="7" name="eShareOrganisationTaxHTField0">
    <vt:lpwstr/>
  </property>
  <property fmtid="{D5CDD505-2E9C-101B-9397-08002B2CF9AE}" pid="8" name="OECDKeywords">
    <vt:lpwstr>117;#Aidstats.org|b5baaca4-7d29-4718-85d1-3e2ed3412883</vt:lpwstr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/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