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1"/>
  </p:notesMasterIdLst>
  <p:sldIdLst>
    <p:sldId id="363" r:id="rId2"/>
    <p:sldId id="355" r:id="rId3"/>
    <p:sldId id="337" r:id="rId4"/>
    <p:sldId id="334" r:id="rId5"/>
    <p:sldId id="343" r:id="rId6"/>
    <p:sldId id="350" r:id="rId7"/>
    <p:sldId id="311" r:id="rId8"/>
    <p:sldId id="373" r:id="rId9"/>
    <p:sldId id="32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C13FAC8-5CCE-0DAE-8019-E4852ACD8745}" name="Anabel López" initials="AL" userId="S::anabel@internationalfunders.org::0e94a8fe-a99e-43a6-9d1a-acae00e572b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C5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01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0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049A9B-EFE0-4257-8AD4-74EE869F30C6}" type="doc">
      <dgm:prSet loTypeId="urn:microsoft.com/office/officeart/2005/8/layout/hProcess7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F17B8C0-08D7-4190-BCA4-B30DAB5B54F5}">
      <dgm:prSet phldrT="[Text]"/>
      <dgm:spPr/>
      <dgm:t>
        <a:bodyPr/>
        <a:lstStyle/>
        <a:p>
          <a:r>
            <a:rPr lang="en-US" dirty="0"/>
            <a:t>Vision</a:t>
          </a:r>
        </a:p>
        <a:p>
          <a:endParaRPr lang="en-US" dirty="0"/>
        </a:p>
      </dgm:t>
    </dgm:pt>
    <dgm:pt modelId="{896645F4-994D-45B7-8E2C-B1EE8F084948}" type="parTrans" cxnId="{7EF90C60-30E9-45FE-B972-AA1BD96D1E10}">
      <dgm:prSet/>
      <dgm:spPr/>
      <dgm:t>
        <a:bodyPr/>
        <a:lstStyle/>
        <a:p>
          <a:endParaRPr lang="en-US"/>
        </a:p>
      </dgm:t>
    </dgm:pt>
    <dgm:pt modelId="{2832AB66-18F0-4BE4-AA58-B7BE5F090CD8}" type="sibTrans" cxnId="{7EF90C60-30E9-45FE-B972-AA1BD96D1E10}">
      <dgm:prSet/>
      <dgm:spPr/>
      <dgm:t>
        <a:bodyPr/>
        <a:lstStyle/>
        <a:p>
          <a:endParaRPr lang="en-US"/>
        </a:p>
      </dgm:t>
    </dgm:pt>
    <dgm:pt modelId="{7D8547C3-CB77-4482-9DB8-9485A420BFC9}">
      <dgm:prSet phldrT="[Text]"/>
      <dgm:spPr/>
      <dgm:t>
        <a:bodyPr/>
        <a:lstStyle/>
        <a:p>
          <a:r>
            <a:rPr lang="en-US" dirty="0"/>
            <a:t>Indigenous Peoples, their communities, lands and territories worldwide are flourishing, recognized, self-determined, equitably funded and resourced</a:t>
          </a:r>
        </a:p>
      </dgm:t>
    </dgm:pt>
    <dgm:pt modelId="{66D8ACA5-4FFF-40B3-B3B6-D5F842983874}" type="parTrans" cxnId="{AF5B4EBC-0A1C-446C-9742-E7DF4F97A3E9}">
      <dgm:prSet/>
      <dgm:spPr/>
      <dgm:t>
        <a:bodyPr/>
        <a:lstStyle/>
        <a:p>
          <a:endParaRPr lang="en-US"/>
        </a:p>
      </dgm:t>
    </dgm:pt>
    <dgm:pt modelId="{16297DF4-5ED6-4784-ABC0-B8B221569E65}" type="sibTrans" cxnId="{AF5B4EBC-0A1C-446C-9742-E7DF4F97A3E9}">
      <dgm:prSet/>
      <dgm:spPr/>
      <dgm:t>
        <a:bodyPr/>
        <a:lstStyle/>
        <a:p>
          <a:endParaRPr lang="en-US"/>
        </a:p>
      </dgm:t>
    </dgm:pt>
    <dgm:pt modelId="{9EC6ACFA-1C68-4D41-9745-6D0BBCE4F92A}">
      <dgm:prSet phldrT="[Text]"/>
      <dgm:spPr/>
      <dgm:t>
        <a:bodyPr/>
        <a:lstStyle/>
        <a:p>
          <a:r>
            <a:rPr lang="en-US" dirty="0"/>
            <a:t>Mission</a:t>
          </a:r>
        </a:p>
      </dgm:t>
    </dgm:pt>
    <dgm:pt modelId="{924B26E7-4133-477E-A691-D5B07DB43059}" type="parTrans" cxnId="{F7D725CC-89B8-422C-BA20-57211EC712B4}">
      <dgm:prSet/>
      <dgm:spPr/>
      <dgm:t>
        <a:bodyPr/>
        <a:lstStyle/>
        <a:p>
          <a:endParaRPr lang="en-US"/>
        </a:p>
      </dgm:t>
    </dgm:pt>
    <dgm:pt modelId="{5479CF14-1326-445F-8767-FA244D01FEF4}" type="sibTrans" cxnId="{F7D725CC-89B8-422C-BA20-57211EC712B4}">
      <dgm:prSet/>
      <dgm:spPr/>
      <dgm:t>
        <a:bodyPr/>
        <a:lstStyle/>
        <a:p>
          <a:endParaRPr lang="en-US"/>
        </a:p>
      </dgm:t>
    </dgm:pt>
    <dgm:pt modelId="{79076332-4E09-4CE1-AD97-A462287957BA}">
      <dgm:prSet phldrT="[Text]"/>
      <dgm:spPr/>
      <dgm:t>
        <a:bodyPr/>
        <a:lstStyle/>
        <a:p>
          <a:r>
            <a:rPr lang="en-US" dirty="0"/>
            <a:t>IFIP is dedicated to shifting power, mobilizing resources, and building partnerships to amplify Indigenous leadership and to support Indigenous Peoples’ self-determination and rights.</a:t>
          </a:r>
        </a:p>
      </dgm:t>
    </dgm:pt>
    <dgm:pt modelId="{8FFB7B6C-F002-4B5D-817B-1C50A59C9E26}" type="parTrans" cxnId="{0D73444F-10C3-4C7B-9E59-FA30C16497AB}">
      <dgm:prSet/>
      <dgm:spPr/>
      <dgm:t>
        <a:bodyPr/>
        <a:lstStyle/>
        <a:p>
          <a:endParaRPr lang="en-US"/>
        </a:p>
      </dgm:t>
    </dgm:pt>
    <dgm:pt modelId="{F8BB5ED6-FF67-4DB5-B905-7B0FD6B22931}" type="sibTrans" cxnId="{0D73444F-10C3-4C7B-9E59-FA30C16497AB}">
      <dgm:prSet/>
      <dgm:spPr/>
      <dgm:t>
        <a:bodyPr/>
        <a:lstStyle/>
        <a:p>
          <a:endParaRPr lang="en-US"/>
        </a:p>
      </dgm:t>
    </dgm:pt>
    <dgm:pt modelId="{792EEC80-3242-4F0C-A7F5-E3492AC17AD6}">
      <dgm:prSet phldrT="[Text]"/>
      <dgm:spPr/>
      <dgm:t>
        <a:bodyPr/>
        <a:lstStyle/>
        <a:p>
          <a:r>
            <a:rPr lang="en-US" dirty="0"/>
            <a:t>Strategic Goals</a:t>
          </a:r>
        </a:p>
      </dgm:t>
    </dgm:pt>
    <dgm:pt modelId="{8B446671-799A-4BEB-9066-8E84797E7A26}" type="parTrans" cxnId="{BD2AF745-D748-4A66-8738-1CE401CD1CE7}">
      <dgm:prSet/>
      <dgm:spPr/>
      <dgm:t>
        <a:bodyPr/>
        <a:lstStyle/>
        <a:p>
          <a:endParaRPr lang="en-US"/>
        </a:p>
      </dgm:t>
    </dgm:pt>
    <dgm:pt modelId="{74D3F2BC-A0DE-4172-935A-C25ADE53342D}" type="sibTrans" cxnId="{BD2AF745-D748-4A66-8738-1CE401CD1CE7}">
      <dgm:prSet/>
      <dgm:spPr/>
      <dgm:t>
        <a:bodyPr/>
        <a:lstStyle/>
        <a:p>
          <a:endParaRPr lang="en-US"/>
        </a:p>
      </dgm:t>
    </dgm:pt>
    <dgm:pt modelId="{EF8758A7-672B-4901-9779-18B52CDBE6FD}">
      <dgm:prSet phldrT="[Text]"/>
      <dgm:spPr/>
      <dgm:t>
        <a:bodyPr/>
        <a:lstStyle/>
        <a:p>
          <a:r>
            <a:rPr lang="en-US" dirty="0"/>
            <a:t>- Address the asymmetry of power in philanthropy</a:t>
          </a:r>
        </a:p>
        <a:p>
          <a:r>
            <a:rPr lang="en-US" dirty="0"/>
            <a:t>- Advocate for direct access to equitable funding and mobilize resources to IPOs across issues and movements. </a:t>
          </a:r>
        </a:p>
        <a:p>
          <a:r>
            <a:rPr lang="en-US" dirty="0"/>
            <a:t>- Build relationships and improve and expand funding partnerships  </a:t>
          </a:r>
        </a:p>
      </dgm:t>
    </dgm:pt>
    <dgm:pt modelId="{5EEA2DB3-077C-43AA-BA87-B4DC7D41E678}" type="parTrans" cxnId="{43CFA671-4F51-4816-B90D-734410F86228}">
      <dgm:prSet/>
      <dgm:spPr/>
      <dgm:t>
        <a:bodyPr/>
        <a:lstStyle/>
        <a:p>
          <a:endParaRPr lang="en-US"/>
        </a:p>
      </dgm:t>
    </dgm:pt>
    <dgm:pt modelId="{4E972D04-E108-48E1-913F-91B2281F30E0}" type="sibTrans" cxnId="{43CFA671-4F51-4816-B90D-734410F86228}">
      <dgm:prSet/>
      <dgm:spPr/>
      <dgm:t>
        <a:bodyPr/>
        <a:lstStyle/>
        <a:p>
          <a:endParaRPr lang="en-US"/>
        </a:p>
      </dgm:t>
    </dgm:pt>
    <dgm:pt modelId="{BF2BF4B8-EFD3-4777-835A-B1560391B0B7}">
      <dgm:prSet/>
      <dgm:spPr>
        <a:blipFill rotWithShape="0">
          <a:blip xmlns:r="http://schemas.openxmlformats.org/officeDocument/2006/relationships" r:embed="rId1"/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31E19B64-0E5D-4135-93CE-B2A517E721F8}" type="parTrans" cxnId="{1439544A-0D02-4631-B231-5F6C295BF923}">
      <dgm:prSet/>
      <dgm:spPr/>
      <dgm:t>
        <a:bodyPr/>
        <a:lstStyle/>
        <a:p>
          <a:endParaRPr lang="en-US"/>
        </a:p>
      </dgm:t>
    </dgm:pt>
    <dgm:pt modelId="{F13D41EE-614C-48F4-AC8A-3CB4878901D3}" type="sibTrans" cxnId="{1439544A-0D02-4631-B231-5F6C295BF923}">
      <dgm:prSet/>
      <dgm:spPr/>
      <dgm:t>
        <a:bodyPr/>
        <a:lstStyle/>
        <a:p>
          <a:endParaRPr lang="en-US"/>
        </a:p>
      </dgm:t>
    </dgm:pt>
    <dgm:pt modelId="{E8A1BCDD-3209-4099-8947-C374CE352A19}">
      <dgm:prSet/>
      <dgm:spPr>
        <a:blipFill rotWithShape="0">
          <a:blip xmlns:r="http://schemas.openxmlformats.org/officeDocument/2006/relationships" r:embed="rId2"/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0A84000C-BCFD-4688-A457-FE17FF022885}" type="parTrans" cxnId="{4D3CC8F9-B56D-4745-B90A-A26DF30DCE3A}">
      <dgm:prSet/>
      <dgm:spPr/>
      <dgm:t>
        <a:bodyPr/>
        <a:lstStyle/>
        <a:p>
          <a:endParaRPr lang="en-US"/>
        </a:p>
      </dgm:t>
    </dgm:pt>
    <dgm:pt modelId="{A1E6780F-F239-42DC-9123-76262FCC0334}" type="sibTrans" cxnId="{4D3CC8F9-B56D-4745-B90A-A26DF30DCE3A}">
      <dgm:prSet/>
      <dgm:spPr/>
      <dgm:t>
        <a:bodyPr/>
        <a:lstStyle/>
        <a:p>
          <a:endParaRPr lang="en-US"/>
        </a:p>
      </dgm:t>
    </dgm:pt>
    <dgm:pt modelId="{D215100D-A3D5-43CF-8C96-ABE6D1F961C9}" type="pres">
      <dgm:prSet presAssocID="{31049A9B-EFE0-4257-8AD4-74EE869F30C6}" presName="Name0" presStyleCnt="0">
        <dgm:presLayoutVars>
          <dgm:dir/>
          <dgm:animLvl val="lvl"/>
          <dgm:resizeHandles val="exact"/>
        </dgm:presLayoutVars>
      </dgm:prSet>
      <dgm:spPr/>
    </dgm:pt>
    <dgm:pt modelId="{D50D5C27-F76D-4EE1-A9CF-ED8B95EFF4E6}" type="pres">
      <dgm:prSet presAssocID="{3F17B8C0-08D7-4190-BCA4-B30DAB5B54F5}" presName="compositeNode" presStyleCnt="0">
        <dgm:presLayoutVars>
          <dgm:bulletEnabled val="1"/>
        </dgm:presLayoutVars>
      </dgm:prSet>
      <dgm:spPr/>
    </dgm:pt>
    <dgm:pt modelId="{7B2BB75C-A00F-4CE0-A3B7-265AF2B46FEC}" type="pres">
      <dgm:prSet presAssocID="{3F17B8C0-08D7-4190-BCA4-B30DAB5B54F5}" presName="bgRect" presStyleLbl="node1" presStyleIdx="0" presStyleCnt="5" custScaleX="92388" custScaleY="113941"/>
      <dgm:spPr/>
    </dgm:pt>
    <dgm:pt modelId="{395BB417-3846-49B3-80A9-1F16F4635E28}" type="pres">
      <dgm:prSet presAssocID="{3F17B8C0-08D7-4190-BCA4-B30DAB5B54F5}" presName="parentNode" presStyleLbl="node1" presStyleIdx="0" presStyleCnt="5">
        <dgm:presLayoutVars>
          <dgm:chMax val="0"/>
          <dgm:bulletEnabled val="1"/>
        </dgm:presLayoutVars>
      </dgm:prSet>
      <dgm:spPr/>
    </dgm:pt>
    <dgm:pt modelId="{0DC63D5E-53A6-4A63-91EA-378B40295A4D}" type="pres">
      <dgm:prSet presAssocID="{3F17B8C0-08D7-4190-BCA4-B30DAB5B54F5}" presName="childNode" presStyleLbl="node1" presStyleIdx="0" presStyleCnt="5">
        <dgm:presLayoutVars>
          <dgm:bulletEnabled val="1"/>
        </dgm:presLayoutVars>
      </dgm:prSet>
      <dgm:spPr/>
    </dgm:pt>
    <dgm:pt modelId="{1577CA7A-E5F1-4CC5-BE8F-8131818B05CF}" type="pres">
      <dgm:prSet presAssocID="{2832AB66-18F0-4BE4-AA58-B7BE5F090CD8}" presName="hSp" presStyleCnt="0"/>
      <dgm:spPr/>
    </dgm:pt>
    <dgm:pt modelId="{7AA3F369-5ED8-4E76-B3E9-5F9AE66DEAAD}" type="pres">
      <dgm:prSet presAssocID="{2832AB66-18F0-4BE4-AA58-B7BE5F090CD8}" presName="vProcSp" presStyleCnt="0"/>
      <dgm:spPr/>
    </dgm:pt>
    <dgm:pt modelId="{2E342B92-4112-4076-A359-708C1791B4C6}" type="pres">
      <dgm:prSet presAssocID="{2832AB66-18F0-4BE4-AA58-B7BE5F090CD8}" presName="vSp1" presStyleCnt="0"/>
      <dgm:spPr/>
    </dgm:pt>
    <dgm:pt modelId="{D222BE29-5468-4488-81A7-41BDB760F489}" type="pres">
      <dgm:prSet presAssocID="{2832AB66-18F0-4BE4-AA58-B7BE5F090CD8}" presName="simulatedConn" presStyleLbl="solidFgAcc1" presStyleIdx="0" presStyleCnt="4"/>
      <dgm:spPr/>
    </dgm:pt>
    <dgm:pt modelId="{0DC6932A-A621-408D-996E-808364287CA4}" type="pres">
      <dgm:prSet presAssocID="{2832AB66-18F0-4BE4-AA58-B7BE5F090CD8}" presName="vSp2" presStyleCnt="0"/>
      <dgm:spPr/>
    </dgm:pt>
    <dgm:pt modelId="{9344A4E2-7B6C-4FAD-880B-24DB7B889697}" type="pres">
      <dgm:prSet presAssocID="{2832AB66-18F0-4BE4-AA58-B7BE5F090CD8}" presName="sibTrans" presStyleCnt="0"/>
      <dgm:spPr/>
    </dgm:pt>
    <dgm:pt modelId="{22AE230C-E309-43AF-91B8-1CD8ECF66CBD}" type="pres">
      <dgm:prSet presAssocID="{9EC6ACFA-1C68-4D41-9745-6D0BBCE4F92A}" presName="compositeNode" presStyleCnt="0">
        <dgm:presLayoutVars>
          <dgm:bulletEnabled val="1"/>
        </dgm:presLayoutVars>
      </dgm:prSet>
      <dgm:spPr/>
    </dgm:pt>
    <dgm:pt modelId="{FD71A4DA-DA18-4FEE-9E34-8166F5BB53FF}" type="pres">
      <dgm:prSet presAssocID="{9EC6ACFA-1C68-4D41-9745-6D0BBCE4F92A}" presName="bgRect" presStyleLbl="node1" presStyleIdx="1" presStyleCnt="5" custScaleY="113299"/>
      <dgm:spPr/>
    </dgm:pt>
    <dgm:pt modelId="{2FE39E4E-B1F1-4367-A61A-2456725C4683}" type="pres">
      <dgm:prSet presAssocID="{9EC6ACFA-1C68-4D41-9745-6D0BBCE4F92A}" presName="parentNode" presStyleLbl="node1" presStyleIdx="1" presStyleCnt="5">
        <dgm:presLayoutVars>
          <dgm:chMax val="0"/>
          <dgm:bulletEnabled val="1"/>
        </dgm:presLayoutVars>
      </dgm:prSet>
      <dgm:spPr/>
    </dgm:pt>
    <dgm:pt modelId="{48C61F97-A2DB-48C6-B0EB-CCCA2302C7FC}" type="pres">
      <dgm:prSet presAssocID="{9EC6ACFA-1C68-4D41-9745-6D0BBCE4F92A}" presName="childNode" presStyleLbl="node1" presStyleIdx="1" presStyleCnt="5">
        <dgm:presLayoutVars>
          <dgm:bulletEnabled val="1"/>
        </dgm:presLayoutVars>
      </dgm:prSet>
      <dgm:spPr/>
    </dgm:pt>
    <dgm:pt modelId="{39EFB208-FB80-4D8A-A803-AE0193739F1D}" type="pres">
      <dgm:prSet presAssocID="{5479CF14-1326-445F-8767-FA244D01FEF4}" presName="hSp" presStyleCnt="0"/>
      <dgm:spPr/>
    </dgm:pt>
    <dgm:pt modelId="{A9F4843E-1F25-4050-A700-633A704344B2}" type="pres">
      <dgm:prSet presAssocID="{5479CF14-1326-445F-8767-FA244D01FEF4}" presName="vProcSp" presStyleCnt="0"/>
      <dgm:spPr/>
    </dgm:pt>
    <dgm:pt modelId="{FAABAA09-BCEF-40C0-B3C1-BF7760955D86}" type="pres">
      <dgm:prSet presAssocID="{5479CF14-1326-445F-8767-FA244D01FEF4}" presName="vSp1" presStyleCnt="0"/>
      <dgm:spPr/>
    </dgm:pt>
    <dgm:pt modelId="{CB5FA8FC-97A6-44DC-B9E9-F94F5C5E942A}" type="pres">
      <dgm:prSet presAssocID="{5479CF14-1326-445F-8767-FA244D01FEF4}" presName="simulatedConn" presStyleLbl="solidFgAcc1" presStyleIdx="1" presStyleCnt="4"/>
      <dgm:spPr/>
    </dgm:pt>
    <dgm:pt modelId="{4AFCA5CD-974C-42C7-89D3-45EAB607F0AB}" type="pres">
      <dgm:prSet presAssocID="{5479CF14-1326-445F-8767-FA244D01FEF4}" presName="vSp2" presStyleCnt="0"/>
      <dgm:spPr/>
    </dgm:pt>
    <dgm:pt modelId="{ACBC2EEF-6915-4D70-B48A-9F31265967D0}" type="pres">
      <dgm:prSet presAssocID="{5479CF14-1326-445F-8767-FA244D01FEF4}" presName="sibTrans" presStyleCnt="0"/>
      <dgm:spPr/>
    </dgm:pt>
    <dgm:pt modelId="{77C35546-9ED1-45BA-8AD6-789524321EA7}" type="pres">
      <dgm:prSet presAssocID="{792EEC80-3242-4F0C-A7F5-E3492AC17AD6}" presName="compositeNode" presStyleCnt="0">
        <dgm:presLayoutVars>
          <dgm:bulletEnabled val="1"/>
        </dgm:presLayoutVars>
      </dgm:prSet>
      <dgm:spPr/>
    </dgm:pt>
    <dgm:pt modelId="{659C0755-C699-442D-9A4E-1129E7D3CA07}" type="pres">
      <dgm:prSet presAssocID="{792EEC80-3242-4F0C-A7F5-E3492AC17AD6}" presName="bgRect" presStyleLbl="node1" presStyleIdx="2" presStyleCnt="5" custScaleY="113941"/>
      <dgm:spPr/>
    </dgm:pt>
    <dgm:pt modelId="{9F8F3F25-DF40-47AE-951C-83838F120296}" type="pres">
      <dgm:prSet presAssocID="{792EEC80-3242-4F0C-A7F5-E3492AC17AD6}" presName="parentNode" presStyleLbl="node1" presStyleIdx="2" presStyleCnt="5">
        <dgm:presLayoutVars>
          <dgm:chMax val="0"/>
          <dgm:bulletEnabled val="1"/>
        </dgm:presLayoutVars>
      </dgm:prSet>
      <dgm:spPr/>
    </dgm:pt>
    <dgm:pt modelId="{CF94F6FE-A535-4704-9A10-13532FD143AF}" type="pres">
      <dgm:prSet presAssocID="{792EEC80-3242-4F0C-A7F5-E3492AC17AD6}" presName="childNode" presStyleLbl="node1" presStyleIdx="2" presStyleCnt="5">
        <dgm:presLayoutVars>
          <dgm:bulletEnabled val="1"/>
        </dgm:presLayoutVars>
      </dgm:prSet>
      <dgm:spPr/>
    </dgm:pt>
    <dgm:pt modelId="{ED71CEFC-C477-47E7-BA66-324505D3583F}" type="pres">
      <dgm:prSet presAssocID="{74D3F2BC-A0DE-4172-935A-C25ADE53342D}" presName="hSp" presStyleCnt="0"/>
      <dgm:spPr/>
    </dgm:pt>
    <dgm:pt modelId="{31A46E21-97DC-48C9-9802-5FCA88459095}" type="pres">
      <dgm:prSet presAssocID="{74D3F2BC-A0DE-4172-935A-C25ADE53342D}" presName="vProcSp" presStyleCnt="0"/>
      <dgm:spPr/>
    </dgm:pt>
    <dgm:pt modelId="{ED579C75-BF7C-4BBA-88B8-943E9FE25BFE}" type="pres">
      <dgm:prSet presAssocID="{74D3F2BC-A0DE-4172-935A-C25ADE53342D}" presName="vSp1" presStyleCnt="0"/>
      <dgm:spPr/>
    </dgm:pt>
    <dgm:pt modelId="{02B3BAF4-6758-4BE9-8CBF-18E4CFE6714D}" type="pres">
      <dgm:prSet presAssocID="{74D3F2BC-A0DE-4172-935A-C25ADE53342D}" presName="simulatedConn" presStyleLbl="solidFgAcc1" presStyleIdx="2" presStyleCnt="4"/>
      <dgm:spPr/>
    </dgm:pt>
    <dgm:pt modelId="{EE2C27E9-9170-4C76-902E-5E1DA52BE260}" type="pres">
      <dgm:prSet presAssocID="{74D3F2BC-A0DE-4172-935A-C25ADE53342D}" presName="vSp2" presStyleCnt="0"/>
      <dgm:spPr/>
    </dgm:pt>
    <dgm:pt modelId="{91FAD8AE-69A2-4E9A-9D56-87EB34174AEC}" type="pres">
      <dgm:prSet presAssocID="{74D3F2BC-A0DE-4172-935A-C25ADE53342D}" presName="sibTrans" presStyleCnt="0"/>
      <dgm:spPr/>
    </dgm:pt>
    <dgm:pt modelId="{32981256-18B7-4628-AC13-60E2DD409D90}" type="pres">
      <dgm:prSet presAssocID="{BF2BF4B8-EFD3-4777-835A-B1560391B0B7}" presName="compositeNode" presStyleCnt="0">
        <dgm:presLayoutVars>
          <dgm:bulletEnabled val="1"/>
        </dgm:presLayoutVars>
      </dgm:prSet>
      <dgm:spPr/>
    </dgm:pt>
    <dgm:pt modelId="{8A441299-7937-416A-8FD0-68E1702281B6}" type="pres">
      <dgm:prSet presAssocID="{BF2BF4B8-EFD3-4777-835A-B1560391B0B7}" presName="bgRect" presStyleLbl="node1" presStyleIdx="3" presStyleCnt="5" custScaleY="112512"/>
      <dgm:spPr/>
    </dgm:pt>
    <dgm:pt modelId="{C1F1626A-A503-4843-A5B1-F2F5FA4DDE33}" type="pres">
      <dgm:prSet presAssocID="{BF2BF4B8-EFD3-4777-835A-B1560391B0B7}" presName="parentNode" presStyleLbl="node1" presStyleIdx="3" presStyleCnt="5">
        <dgm:presLayoutVars>
          <dgm:chMax val="0"/>
          <dgm:bulletEnabled val="1"/>
        </dgm:presLayoutVars>
      </dgm:prSet>
      <dgm:spPr/>
    </dgm:pt>
    <dgm:pt modelId="{0B21D9CC-91FC-4E00-BB32-79AD369921A4}" type="pres">
      <dgm:prSet presAssocID="{F13D41EE-614C-48F4-AC8A-3CB4878901D3}" presName="hSp" presStyleCnt="0"/>
      <dgm:spPr/>
    </dgm:pt>
    <dgm:pt modelId="{589F1FA9-F742-4A46-9587-FD3B5E43A47D}" type="pres">
      <dgm:prSet presAssocID="{F13D41EE-614C-48F4-AC8A-3CB4878901D3}" presName="vProcSp" presStyleCnt="0"/>
      <dgm:spPr/>
    </dgm:pt>
    <dgm:pt modelId="{4D6B2A8E-74DC-43D5-87DB-890D3045AD00}" type="pres">
      <dgm:prSet presAssocID="{F13D41EE-614C-48F4-AC8A-3CB4878901D3}" presName="vSp1" presStyleCnt="0"/>
      <dgm:spPr/>
    </dgm:pt>
    <dgm:pt modelId="{D9873B7A-82A3-41B8-BA32-5720CC5BD506}" type="pres">
      <dgm:prSet presAssocID="{F13D41EE-614C-48F4-AC8A-3CB4878901D3}" presName="simulatedConn" presStyleLbl="solidFgAcc1" presStyleIdx="3" presStyleCnt="4"/>
      <dgm:spPr/>
    </dgm:pt>
    <dgm:pt modelId="{4F7BE5A7-6A39-49C5-9E2D-23F7944E943B}" type="pres">
      <dgm:prSet presAssocID="{F13D41EE-614C-48F4-AC8A-3CB4878901D3}" presName="vSp2" presStyleCnt="0"/>
      <dgm:spPr/>
    </dgm:pt>
    <dgm:pt modelId="{B0DA2A86-A23A-4567-B6FE-9F10614076A7}" type="pres">
      <dgm:prSet presAssocID="{F13D41EE-614C-48F4-AC8A-3CB4878901D3}" presName="sibTrans" presStyleCnt="0"/>
      <dgm:spPr/>
    </dgm:pt>
    <dgm:pt modelId="{28559974-5050-4B99-806E-3411F9B9B5E8}" type="pres">
      <dgm:prSet presAssocID="{E8A1BCDD-3209-4099-8947-C374CE352A19}" presName="compositeNode" presStyleCnt="0">
        <dgm:presLayoutVars>
          <dgm:bulletEnabled val="1"/>
        </dgm:presLayoutVars>
      </dgm:prSet>
      <dgm:spPr/>
    </dgm:pt>
    <dgm:pt modelId="{76EDC3B4-B85F-41DF-B0DB-258A04B36AF3}" type="pres">
      <dgm:prSet presAssocID="{E8A1BCDD-3209-4099-8947-C374CE352A19}" presName="bgRect" presStyleLbl="node1" presStyleIdx="4" presStyleCnt="5" custScaleY="109593"/>
      <dgm:spPr/>
    </dgm:pt>
    <dgm:pt modelId="{97334621-016E-4109-927D-5B24E18D9175}" type="pres">
      <dgm:prSet presAssocID="{E8A1BCDD-3209-4099-8947-C374CE352A19}" presName="parentNode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6387A13-2076-4C0C-A850-980FC5758E33}" type="presOf" srcId="{79076332-4E09-4CE1-AD97-A462287957BA}" destId="{48C61F97-A2DB-48C6-B0EB-CCCA2302C7FC}" srcOrd="0" destOrd="0" presId="urn:microsoft.com/office/officeart/2005/8/layout/hProcess7"/>
    <dgm:cxn modelId="{742C3719-FBD0-4EE2-A28D-76E675158D64}" type="presOf" srcId="{BF2BF4B8-EFD3-4777-835A-B1560391B0B7}" destId="{8A441299-7937-416A-8FD0-68E1702281B6}" srcOrd="0" destOrd="0" presId="urn:microsoft.com/office/officeart/2005/8/layout/hProcess7"/>
    <dgm:cxn modelId="{0271742D-6119-416A-A7B2-3ED7B02BDF33}" type="presOf" srcId="{31049A9B-EFE0-4257-8AD4-74EE869F30C6}" destId="{D215100D-A3D5-43CF-8C96-ABE6D1F961C9}" srcOrd="0" destOrd="0" presId="urn:microsoft.com/office/officeart/2005/8/layout/hProcess7"/>
    <dgm:cxn modelId="{BD2AF745-D748-4A66-8738-1CE401CD1CE7}" srcId="{31049A9B-EFE0-4257-8AD4-74EE869F30C6}" destId="{792EEC80-3242-4F0C-A7F5-E3492AC17AD6}" srcOrd="2" destOrd="0" parTransId="{8B446671-799A-4BEB-9066-8E84797E7A26}" sibTransId="{74D3F2BC-A0DE-4172-935A-C25ADE53342D}"/>
    <dgm:cxn modelId="{1439544A-0D02-4631-B231-5F6C295BF923}" srcId="{31049A9B-EFE0-4257-8AD4-74EE869F30C6}" destId="{BF2BF4B8-EFD3-4777-835A-B1560391B0B7}" srcOrd="3" destOrd="0" parTransId="{31E19B64-0E5D-4135-93CE-B2A517E721F8}" sibTransId="{F13D41EE-614C-48F4-AC8A-3CB4878901D3}"/>
    <dgm:cxn modelId="{0D73444F-10C3-4C7B-9E59-FA30C16497AB}" srcId="{9EC6ACFA-1C68-4D41-9745-6D0BBCE4F92A}" destId="{79076332-4E09-4CE1-AD97-A462287957BA}" srcOrd="0" destOrd="0" parTransId="{8FFB7B6C-F002-4B5D-817B-1C50A59C9E26}" sibTransId="{F8BB5ED6-FF67-4DB5-B905-7B0FD6B22931}"/>
    <dgm:cxn modelId="{EE4A5F50-385B-4B33-933A-75E9F1C0CC32}" type="presOf" srcId="{E8A1BCDD-3209-4099-8947-C374CE352A19}" destId="{76EDC3B4-B85F-41DF-B0DB-258A04B36AF3}" srcOrd="0" destOrd="0" presId="urn:microsoft.com/office/officeart/2005/8/layout/hProcess7"/>
    <dgm:cxn modelId="{305BF05F-2E58-4C38-B60A-3EA059E98F88}" type="presOf" srcId="{3F17B8C0-08D7-4190-BCA4-B30DAB5B54F5}" destId="{395BB417-3846-49B3-80A9-1F16F4635E28}" srcOrd="1" destOrd="0" presId="urn:microsoft.com/office/officeart/2005/8/layout/hProcess7"/>
    <dgm:cxn modelId="{7EF90C60-30E9-45FE-B972-AA1BD96D1E10}" srcId="{31049A9B-EFE0-4257-8AD4-74EE869F30C6}" destId="{3F17B8C0-08D7-4190-BCA4-B30DAB5B54F5}" srcOrd="0" destOrd="0" parTransId="{896645F4-994D-45B7-8E2C-B1EE8F084948}" sibTransId="{2832AB66-18F0-4BE4-AA58-B7BE5F090CD8}"/>
    <dgm:cxn modelId="{43CFA671-4F51-4816-B90D-734410F86228}" srcId="{792EEC80-3242-4F0C-A7F5-E3492AC17AD6}" destId="{EF8758A7-672B-4901-9779-18B52CDBE6FD}" srcOrd="0" destOrd="0" parTransId="{5EEA2DB3-077C-43AA-BA87-B4DC7D41E678}" sibTransId="{4E972D04-E108-48E1-913F-91B2281F30E0}"/>
    <dgm:cxn modelId="{4230AC88-8559-4518-BDFB-52FE6463C750}" type="presOf" srcId="{792EEC80-3242-4F0C-A7F5-E3492AC17AD6}" destId="{659C0755-C699-442D-9A4E-1129E7D3CA07}" srcOrd="0" destOrd="0" presId="urn:microsoft.com/office/officeart/2005/8/layout/hProcess7"/>
    <dgm:cxn modelId="{7DD8CA8A-3975-48E6-A0CE-DEE16F872958}" type="presOf" srcId="{792EEC80-3242-4F0C-A7F5-E3492AC17AD6}" destId="{9F8F3F25-DF40-47AE-951C-83838F120296}" srcOrd="1" destOrd="0" presId="urn:microsoft.com/office/officeart/2005/8/layout/hProcess7"/>
    <dgm:cxn modelId="{35F31092-8CCA-4CA8-B3D4-AD9F1C865CF5}" type="presOf" srcId="{BF2BF4B8-EFD3-4777-835A-B1560391B0B7}" destId="{C1F1626A-A503-4843-A5B1-F2F5FA4DDE33}" srcOrd="1" destOrd="0" presId="urn:microsoft.com/office/officeart/2005/8/layout/hProcess7"/>
    <dgm:cxn modelId="{C460BCA8-25C3-4F1D-9FE7-83D2382966B4}" type="presOf" srcId="{9EC6ACFA-1C68-4D41-9745-6D0BBCE4F92A}" destId="{2FE39E4E-B1F1-4367-A61A-2456725C4683}" srcOrd="1" destOrd="0" presId="urn:microsoft.com/office/officeart/2005/8/layout/hProcess7"/>
    <dgm:cxn modelId="{6323DCB2-15F2-46AA-81A9-4B7F037E7270}" type="presOf" srcId="{E8A1BCDD-3209-4099-8947-C374CE352A19}" destId="{97334621-016E-4109-927D-5B24E18D9175}" srcOrd="1" destOrd="0" presId="urn:microsoft.com/office/officeart/2005/8/layout/hProcess7"/>
    <dgm:cxn modelId="{AF5B4EBC-0A1C-446C-9742-E7DF4F97A3E9}" srcId="{3F17B8C0-08D7-4190-BCA4-B30DAB5B54F5}" destId="{7D8547C3-CB77-4482-9DB8-9485A420BFC9}" srcOrd="0" destOrd="0" parTransId="{66D8ACA5-4FFF-40B3-B3B6-D5F842983874}" sibTransId="{16297DF4-5ED6-4784-ABC0-B8B221569E65}"/>
    <dgm:cxn modelId="{F7D725CC-89B8-422C-BA20-57211EC712B4}" srcId="{31049A9B-EFE0-4257-8AD4-74EE869F30C6}" destId="{9EC6ACFA-1C68-4D41-9745-6D0BBCE4F92A}" srcOrd="1" destOrd="0" parTransId="{924B26E7-4133-477E-A691-D5B07DB43059}" sibTransId="{5479CF14-1326-445F-8767-FA244D01FEF4}"/>
    <dgm:cxn modelId="{C9D62FDF-7492-44EB-97A0-CEC5181F0F06}" type="presOf" srcId="{EF8758A7-672B-4901-9779-18B52CDBE6FD}" destId="{CF94F6FE-A535-4704-9A10-13532FD143AF}" srcOrd="0" destOrd="0" presId="urn:microsoft.com/office/officeart/2005/8/layout/hProcess7"/>
    <dgm:cxn modelId="{0534B4E9-55D9-4290-B133-CC9C509525F2}" type="presOf" srcId="{3F17B8C0-08D7-4190-BCA4-B30DAB5B54F5}" destId="{7B2BB75C-A00F-4CE0-A3B7-265AF2B46FEC}" srcOrd="0" destOrd="0" presId="urn:microsoft.com/office/officeart/2005/8/layout/hProcess7"/>
    <dgm:cxn modelId="{21AACBED-03D3-4168-A908-64ADAF1E703A}" type="presOf" srcId="{9EC6ACFA-1C68-4D41-9745-6D0BBCE4F92A}" destId="{FD71A4DA-DA18-4FEE-9E34-8166F5BB53FF}" srcOrd="0" destOrd="0" presId="urn:microsoft.com/office/officeart/2005/8/layout/hProcess7"/>
    <dgm:cxn modelId="{12B03CF6-E5B6-43B9-9518-EB2904F69ED8}" type="presOf" srcId="{7D8547C3-CB77-4482-9DB8-9485A420BFC9}" destId="{0DC63D5E-53A6-4A63-91EA-378B40295A4D}" srcOrd="0" destOrd="0" presId="urn:microsoft.com/office/officeart/2005/8/layout/hProcess7"/>
    <dgm:cxn modelId="{4D3CC8F9-B56D-4745-B90A-A26DF30DCE3A}" srcId="{31049A9B-EFE0-4257-8AD4-74EE869F30C6}" destId="{E8A1BCDD-3209-4099-8947-C374CE352A19}" srcOrd="4" destOrd="0" parTransId="{0A84000C-BCFD-4688-A457-FE17FF022885}" sibTransId="{A1E6780F-F239-42DC-9123-76262FCC0334}"/>
    <dgm:cxn modelId="{CA79795C-2A49-4C66-B1A7-478DCC50D3D2}" type="presParOf" srcId="{D215100D-A3D5-43CF-8C96-ABE6D1F961C9}" destId="{D50D5C27-F76D-4EE1-A9CF-ED8B95EFF4E6}" srcOrd="0" destOrd="0" presId="urn:microsoft.com/office/officeart/2005/8/layout/hProcess7"/>
    <dgm:cxn modelId="{6EF0864A-710D-465A-8969-4AC349D3134B}" type="presParOf" srcId="{D50D5C27-F76D-4EE1-A9CF-ED8B95EFF4E6}" destId="{7B2BB75C-A00F-4CE0-A3B7-265AF2B46FEC}" srcOrd="0" destOrd="0" presId="urn:microsoft.com/office/officeart/2005/8/layout/hProcess7"/>
    <dgm:cxn modelId="{BD71A0E7-B0BE-46AE-88A2-2225DEE02C45}" type="presParOf" srcId="{D50D5C27-F76D-4EE1-A9CF-ED8B95EFF4E6}" destId="{395BB417-3846-49B3-80A9-1F16F4635E28}" srcOrd="1" destOrd="0" presId="urn:microsoft.com/office/officeart/2005/8/layout/hProcess7"/>
    <dgm:cxn modelId="{E314AF3A-3D82-4A5B-94F2-74E7265CC933}" type="presParOf" srcId="{D50D5C27-F76D-4EE1-A9CF-ED8B95EFF4E6}" destId="{0DC63D5E-53A6-4A63-91EA-378B40295A4D}" srcOrd="2" destOrd="0" presId="urn:microsoft.com/office/officeart/2005/8/layout/hProcess7"/>
    <dgm:cxn modelId="{CF947859-B1C5-4268-9264-043345B99BB4}" type="presParOf" srcId="{D215100D-A3D5-43CF-8C96-ABE6D1F961C9}" destId="{1577CA7A-E5F1-4CC5-BE8F-8131818B05CF}" srcOrd="1" destOrd="0" presId="urn:microsoft.com/office/officeart/2005/8/layout/hProcess7"/>
    <dgm:cxn modelId="{D9497687-2F30-43A7-950C-00BF0464DA72}" type="presParOf" srcId="{D215100D-A3D5-43CF-8C96-ABE6D1F961C9}" destId="{7AA3F369-5ED8-4E76-B3E9-5F9AE66DEAAD}" srcOrd="2" destOrd="0" presId="urn:microsoft.com/office/officeart/2005/8/layout/hProcess7"/>
    <dgm:cxn modelId="{61E477C7-811E-4FE0-B50F-2F1FA0851746}" type="presParOf" srcId="{7AA3F369-5ED8-4E76-B3E9-5F9AE66DEAAD}" destId="{2E342B92-4112-4076-A359-708C1791B4C6}" srcOrd="0" destOrd="0" presId="urn:microsoft.com/office/officeart/2005/8/layout/hProcess7"/>
    <dgm:cxn modelId="{8D9747A9-93CF-4615-98FB-D8C957728309}" type="presParOf" srcId="{7AA3F369-5ED8-4E76-B3E9-5F9AE66DEAAD}" destId="{D222BE29-5468-4488-81A7-41BDB760F489}" srcOrd="1" destOrd="0" presId="urn:microsoft.com/office/officeart/2005/8/layout/hProcess7"/>
    <dgm:cxn modelId="{DBA4BEF9-60A7-42C8-909D-EDF438F279D3}" type="presParOf" srcId="{7AA3F369-5ED8-4E76-B3E9-5F9AE66DEAAD}" destId="{0DC6932A-A621-408D-996E-808364287CA4}" srcOrd="2" destOrd="0" presId="urn:microsoft.com/office/officeart/2005/8/layout/hProcess7"/>
    <dgm:cxn modelId="{273566D1-8C25-456A-88BF-AC30D74C0A36}" type="presParOf" srcId="{D215100D-A3D5-43CF-8C96-ABE6D1F961C9}" destId="{9344A4E2-7B6C-4FAD-880B-24DB7B889697}" srcOrd="3" destOrd="0" presId="urn:microsoft.com/office/officeart/2005/8/layout/hProcess7"/>
    <dgm:cxn modelId="{2112A20E-2147-4D73-97A7-3CA518C8B180}" type="presParOf" srcId="{D215100D-A3D5-43CF-8C96-ABE6D1F961C9}" destId="{22AE230C-E309-43AF-91B8-1CD8ECF66CBD}" srcOrd="4" destOrd="0" presId="urn:microsoft.com/office/officeart/2005/8/layout/hProcess7"/>
    <dgm:cxn modelId="{06B373D2-0FFB-4058-A04A-5319C008E321}" type="presParOf" srcId="{22AE230C-E309-43AF-91B8-1CD8ECF66CBD}" destId="{FD71A4DA-DA18-4FEE-9E34-8166F5BB53FF}" srcOrd="0" destOrd="0" presId="urn:microsoft.com/office/officeart/2005/8/layout/hProcess7"/>
    <dgm:cxn modelId="{A065ECBD-C4DA-43B0-90F6-30A106CDE3EC}" type="presParOf" srcId="{22AE230C-E309-43AF-91B8-1CD8ECF66CBD}" destId="{2FE39E4E-B1F1-4367-A61A-2456725C4683}" srcOrd="1" destOrd="0" presId="urn:microsoft.com/office/officeart/2005/8/layout/hProcess7"/>
    <dgm:cxn modelId="{7496D3E7-D1AE-412D-B53A-05395708DD76}" type="presParOf" srcId="{22AE230C-E309-43AF-91B8-1CD8ECF66CBD}" destId="{48C61F97-A2DB-48C6-B0EB-CCCA2302C7FC}" srcOrd="2" destOrd="0" presId="urn:microsoft.com/office/officeart/2005/8/layout/hProcess7"/>
    <dgm:cxn modelId="{3F5B5A3F-760A-498E-8EF4-46F22FBCC0E2}" type="presParOf" srcId="{D215100D-A3D5-43CF-8C96-ABE6D1F961C9}" destId="{39EFB208-FB80-4D8A-A803-AE0193739F1D}" srcOrd="5" destOrd="0" presId="urn:microsoft.com/office/officeart/2005/8/layout/hProcess7"/>
    <dgm:cxn modelId="{4C24F01E-F271-4BBE-AE0D-7CE8154D399F}" type="presParOf" srcId="{D215100D-A3D5-43CF-8C96-ABE6D1F961C9}" destId="{A9F4843E-1F25-4050-A700-633A704344B2}" srcOrd="6" destOrd="0" presId="urn:microsoft.com/office/officeart/2005/8/layout/hProcess7"/>
    <dgm:cxn modelId="{3F2416CE-40BE-4B4A-A16C-AD435992B845}" type="presParOf" srcId="{A9F4843E-1F25-4050-A700-633A704344B2}" destId="{FAABAA09-BCEF-40C0-B3C1-BF7760955D86}" srcOrd="0" destOrd="0" presId="urn:microsoft.com/office/officeart/2005/8/layout/hProcess7"/>
    <dgm:cxn modelId="{5B080E7B-5EA0-4EAE-B9FF-EA5A371DCD6E}" type="presParOf" srcId="{A9F4843E-1F25-4050-A700-633A704344B2}" destId="{CB5FA8FC-97A6-44DC-B9E9-F94F5C5E942A}" srcOrd="1" destOrd="0" presId="urn:microsoft.com/office/officeart/2005/8/layout/hProcess7"/>
    <dgm:cxn modelId="{295D4780-4E8D-4B3F-95A7-20272128896B}" type="presParOf" srcId="{A9F4843E-1F25-4050-A700-633A704344B2}" destId="{4AFCA5CD-974C-42C7-89D3-45EAB607F0AB}" srcOrd="2" destOrd="0" presId="urn:microsoft.com/office/officeart/2005/8/layout/hProcess7"/>
    <dgm:cxn modelId="{EF5FD72B-67AD-4244-AD36-22A6A0824491}" type="presParOf" srcId="{D215100D-A3D5-43CF-8C96-ABE6D1F961C9}" destId="{ACBC2EEF-6915-4D70-B48A-9F31265967D0}" srcOrd="7" destOrd="0" presId="urn:microsoft.com/office/officeart/2005/8/layout/hProcess7"/>
    <dgm:cxn modelId="{75CF64A4-A2CC-459C-A501-120642F3259E}" type="presParOf" srcId="{D215100D-A3D5-43CF-8C96-ABE6D1F961C9}" destId="{77C35546-9ED1-45BA-8AD6-789524321EA7}" srcOrd="8" destOrd="0" presId="urn:microsoft.com/office/officeart/2005/8/layout/hProcess7"/>
    <dgm:cxn modelId="{ED3F28DB-1CCA-4135-8546-43169B1F2574}" type="presParOf" srcId="{77C35546-9ED1-45BA-8AD6-789524321EA7}" destId="{659C0755-C699-442D-9A4E-1129E7D3CA07}" srcOrd="0" destOrd="0" presId="urn:microsoft.com/office/officeart/2005/8/layout/hProcess7"/>
    <dgm:cxn modelId="{FD4102C7-6D89-407A-B3BF-A83BF98C8661}" type="presParOf" srcId="{77C35546-9ED1-45BA-8AD6-789524321EA7}" destId="{9F8F3F25-DF40-47AE-951C-83838F120296}" srcOrd="1" destOrd="0" presId="urn:microsoft.com/office/officeart/2005/8/layout/hProcess7"/>
    <dgm:cxn modelId="{DC80367D-1E0F-4145-8A2D-49CF7130FCF3}" type="presParOf" srcId="{77C35546-9ED1-45BA-8AD6-789524321EA7}" destId="{CF94F6FE-A535-4704-9A10-13532FD143AF}" srcOrd="2" destOrd="0" presId="urn:microsoft.com/office/officeart/2005/8/layout/hProcess7"/>
    <dgm:cxn modelId="{A16D4CA5-F6A4-4788-A72F-F65ABBF9322C}" type="presParOf" srcId="{D215100D-A3D5-43CF-8C96-ABE6D1F961C9}" destId="{ED71CEFC-C477-47E7-BA66-324505D3583F}" srcOrd="9" destOrd="0" presId="urn:microsoft.com/office/officeart/2005/8/layout/hProcess7"/>
    <dgm:cxn modelId="{F666E34C-C528-4A48-8611-1A1DB4519A67}" type="presParOf" srcId="{D215100D-A3D5-43CF-8C96-ABE6D1F961C9}" destId="{31A46E21-97DC-48C9-9802-5FCA88459095}" srcOrd="10" destOrd="0" presId="urn:microsoft.com/office/officeart/2005/8/layout/hProcess7"/>
    <dgm:cxn modelId="{735B8EE2-283B-4622-B958-366FA8A75F64}" type="presParOf" srcId="{31A46E21-97DC-48C9-9802-5FCA88459095}" destId="{ED579C75-BF7C-4BBA-88B8-943E9FE25BFE}" srcOrd="0" destOrd="0" presId="urn:microsoft.com/office/officeart/2005/8/layout/hProcess7"/>
    <dgm:cxn modelId="{ED1D8E05-F3F2-40E2-A4F3-302FCF20D1B2}" type="presParOf" srcId="{31A46E21-97DC-48C9-9802-5FCA88459095}" destId="{02B3BAF4-6758-4BE9-8CBF-18E4CFE6714D}" srcOrd="1" destOrd="0" presId="urn:microsoft.com/office/officeart/2005/8/layout/hProcess7"/>
    <dgm:cxn modelId="{A7D0AEA0-C30D-4EBA-805D-5CAC3CECD209}" type="presParOf" srcId="{31A46E21-97DC-48C9-9802-5FCA88459095}" destId="{EE2C27E9-9170-4C76-902E-5E1DA52BE260}" srcOrd="2" destOrd="0" presId="urn:microsoft.com/office/officeart/2005/8/layout/hProcess7"/>
    <dgm:cxn modelId="{173E1CF0-1BC6-4C32-B766-0C11FDC646F1}" type="presParOf" srcId="{D215100D-A3D5-43CF-8C96-ABE6D1F961C9}" destId="{91FAD8AE-69A2-4E9A-9D56-87EB34174AEC}" srcOrd="11" destOrd="0" presId="urn:microsoft.com/office/officeart/2005/8/layout/hProcess7"/>
    <dgm:cxn modelId="{7F494592-3655-479C-931A-1F34B5AD4AF4}" type="presParOf" srcId="{D215100D-A3D5-43CF-8C96-ABE6D1F961C9}" destId="{32981256-18B7-4628-AC13-60E2DD409D90}" srcOrd="12" destOrd="0" presId="urn:microsoft.com/office/officeart/2005/8/layout/hProcess7"/>
    <dgm:cxn modelId="{4B4DBB96-896E-40BC-8745-6689C50213D5}" type="presParOf" srcId="{32981256-18B7-4628-AC13-60E2DD409D90}" destId="{8A441299-7937-416A-8FD0-68E1702281B6}" srcOrd="0" destOrd="0" presId="urn:microsoft.com/office/officeart/2005/8/layout/hProcess7"/>
    <dgm:cxn modelId="{CF28EA05-AEDF-4E69-BAFC-5E687DA7F668}" type="presParOf" srcId="{32981256-18B7-4628-AC13-60E2DD409D90}" destId="{C1F1626A-A503-4843-A5B1-F2F5FA4DDE33}" srcOrd="1" destOrd="0" presId="urn:microsoft.com/office/officeart/2005/8/layout/hProcess7"/>
    <dgm:cxn modelId="{2148BEC0-FBAB-4DF7-A7B4-5BE893CA8A33}" type="presParOf" srcId="{D215100D-A3D5-43CF-8C96-ABE6D1F961C9}" destId="{0B21D9CC-91FC-4E00-BB32-79AD369921A4}" srcOrd="13" destOrd="0" presId="urn:microsoft.com/office/officeart/2005/8/layout/hProcess7"/>
    <dgm:cxn modelId="{091337D9-DEF8-4402-899E-BDE9F776E09C}" type="presParOf" srcId="{D215100D-A3D5-43CF-8C96-ABE6D1F961C9}" destId="{589F1FA9-F742-4A46-9587-FD3B5E43A47D}" srcOrd="14" destOrd="0" presId="urn:microsoft.com/office/officeart/2005/8/layout/hProcess7"/>
    <dgm:cxn modelId="{DC6084C0-A6FB-4702-9A8E-09C4A7236A4B}" type="presParOf" srcId="{589F1FA9-F742-4A46-9587-FD3B5E43A47D}" destId="{4D6B2A8E-74DC-43D5-87DB-890D3045AD00}" srcOrd="0" destOrd="0" presId="urn:microsoft.com/office/officeart/2005/8/layout/hProcess7"/>
    <dgm:cxn modelId="{97F109C0-36D9-49D7-97C6-CE8BB26A1BC0}" type="presParOf" srcId="{589F1FA9-F742-4A46-9587-FD3B5E43A47D}" destId="{D9873B7A-82A3-41B8-BA32-5720CC5BD506}" srcOrd="1" destOrd="0" presId="urn:microsoft.com/office/officeart/2005/8/layout/hProcess7"/>
    <dgm:cxn modelId="{E590B799-1967-4EBC-973C-7023FE6D4BB8}" type="presParOf" srcId="{589F1FA9-F742-4A46-9587-FD3B5E43A47D}" destId="{4F7BE5A7-6A39-49C5-9E2D-23F7944E943B}" srcOrd="2" destOrd="0" presId="urn:microsoft.com/office/officeart/2005/8/layout/hProcess7"/>
    <dgm:cxn modelId="{56579FDE-337B-4CC8-B0E0-1E622074DE30}" type="presParOf" srcId="{D215100D-A3D5-43CF-8C96-ABE6D1F961C9}" destId="{B0DA2A86-A23A-4567-B6FE-9F10614076A7}" srcOrd="15" destOrd="0" presId="urn:microsoft.com/office/officeart/2005/8/layout/hProcess7"/>
    <dgm:cxn modelId="{33C3DB7A-CBCF-4644-AE43-49AB2ECCA797}" type="presParOf" srcId="{D215100D-A3D5-43CF-8C96-ABE6D1F961C9}" destId="{28559974-5050-4B99-806E-3411F9B9B5E8}" srcOrd="16" destOrd="0" presId="urn:microsoft.com/office/officeart/2005/8/layout/hProcess7"/>
    <dgm:cxn modelId="{E0306BA8-D68A-44EF-AAF8-BC9CDDB1E56B}" type="presParOf" srcId="{28559974-5050-4B99-806E-3411F9B9B5E8}" destId="{76EDC3B4-B85F-41DF-B0DB-258A04B36AF3}" srcOrd="0" destOrd="0" presId="urn:microsoft.com/office/officeart/2005/8/layout/hProcess7"/>
    <dgm:cxn modelId="{A7099B95-FD38-4C36-B1C8-55DD3DE9F304}" type="presParOf" srcId="{28559974-5050-4B99-806E-3411F9B9B5E8}" destId="{97334621-016E-4109-927D-5B24E18D9175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BB75C-A00F-4CE0-A3B7-265AF2B46FEC}">
      <dsp:nvSpPr>
        <dsp:cNvPr id="0" name=""/>
        <dsp:cNvSpPr/>
      </dsp:nvSpPr>
      <dsp:spPr>
        <a:xfrm>
          <a:off x="6485" y="521641"/>
          <a:ext cx="2208121" cy="3267898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53340" bIns="0" numCol="1" spcCol="1270" anchor="t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Vision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 rot="16200000">
        <a:off x="-1112541" y="1640667"/>
        <a:ext cx="2679676" cy="441624"/>
      </dsp:txXfrm>
    </dsp:sp>
    <dsp:sp modelId="{0DC63D5E-53A6-4A63-91EA-378B40295A4D}">
      <dsp:nvSpPr>
        <dsp:cNvPr id="0" name=""/>
        <dsp:cNvSpPr/>
      </dsp:nvSpPr>
      <dsp:spPr>
        <a:xfrm>
          <a:off x="461299" y="521641"/>
          <a:ext cx="1645050" cy="32678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Indigenous Peoples, their communities, lands and territories worldwide are flourishing, recognized, self-determined, equitably funded and resourced</a:t>
          </a:r>
        </a:p>
      </dsp:txBody>
      <dsp:txXfrm>
        <a:off x="461299" y="521641"/>
        <a:ext cx="1645050" cy="3267898"/>
      </dsp:txXfrm>
    </dsp:sp>
    <dsp:sp modelId="{FD71A4DA-DA18-4FEE-9E34-8166F5BB53FF}">
      <dsp:nvSpPr>
        <dsp:cNvPr id="0" name=""/>
        <dsp:cNvSpPr/>
      </dsp:nvSpPr>
      <dsp:spPr>
        <a:xfrm>
          <a:off x="2298258" y="521641"/>
          <a:ext cx="2390051" cy="3249485"/>
        </a:xfrm>
        <a:prstGeom prst="roundRect">
          <a:avLst>
            <a:gd name="adj" fmla="val 5000"/>
          </a:avLst>
        </a:prstGeom>
        <a:solidFill>
          <a:schemeClr val="accent4">
            <a:hueOff val="-2799437"/>
            <a:satOff val="1315"/>
            <a:lumOff val="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53340" bIns="0" numCol="1" spcCol="1270" anchor="t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Mission</a:t>
          </a:r>
        </a:p>
      </dsp:txBody>
      <dsp:txXfrm rot="16200000">
        <a:off x="1204974" y="1614925"/>
        <a:ext cx="2664578" cy="478010"/>
      </dsp:txXfrm>
    </dsp:sp>
    <dsp:sp modelId="{D222BE29-5468-4488-81A7-41BDB760F489}">
      <dsp:nvSpPr>
        <dsp:cNvPr id="0" name=""/>
        <dsp:cNvSpPr/>
      </dsp:nvSpPr>
      <dsp:spPr>
        <a:xfrm rot="5400000">
          <a:off x="2099523" y="2800373"/>
          <a:ext cx="421368" cy="35850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C61F97-A2DB-48C6-B0EB-CCCA2302C7FC}">
      <dsp:nvSpPr>
        <dsp:cNvPr id="0" name=""/>
        <dsp:cNvSpPr/>
      </dsp:nvSpPr>
      <dsp:spPr>
        <a:xfrm>
          <a:off x="2776268" y="521641"/>
          <a:ext cx="1780588" cy="32494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IFIP is dedicated to shifting power, mobilizing resources, and building partnerships to amplify Indigenous leadership and to support Indigenous Peoples’ self-determination and rights.</a:t>
          </a:r>
        </a:p>
      </dsp:txBody>
      <dsp:txXfrm>
        <a:off x="2776268" y="521641"/>
        <a:ext cx="1780588" cy="3249485"/>
      </dsp:txXfrm>
    </dsp:sp>
    <dsp:sp modelId="{659C0755-C699-442D-9A4E-1129E7D3CA07}">
      <dsp:nvSpPr>
        <dsp:cNvPr id="0" name=""/>
        <dsp:cNvSpPr/>
      </dsp:nvSpPr>
      <dsp:spPr>
        <a:xfrm>
          <a:off x="4771961" y="521641"/>
          <a:ext cx="2390051" cy="3267898"/>
        </a:xfrm>
        <a:prstGeom prst="roundRect">
          <a:avLst>
            <a:gd name="adj" fmla="val 5000"/>
          </a:avLst>
        </a:prstGeom>
        <a:solidFill>
          <a:schemeClr val="accent4">
            <a:hueOff val="-5598875"/>
            <a:satOff val="2630"/>
            <a:lumOff val="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53340" bIns="0" numCol="1" spcCol="1270" anchor="t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Strategic Goals</a:t>
          </a:r>
        </a:p>
      </dsp:txBody>
      <dsp:txXfrm rot="16200000">
        <a:off x="3671128" y="1622474"/>
        <a:ext cx="2679676" cy="478010"/>
      </dsp:txXfrm>
    </dsp:sp>
    <dsp:sp modelId="{CB5FA8FC-97A6-44DC-B9E9-F94F5C5E942A}">
      <dsp:nvSpPr>
        <dsp:cNvPr id="0" name=""/>
        <dsp:cNvSpPr/>
      </dsp:nvSpPr>
      <dsp:spPr>
        <a:xfrm rot="5400000">
          <a:off x="4573227" y="2800373"/>
          <a:ext cx="421368" cy="35850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3732583"/>
              <a:satOff val="1753"/>
              <a:lumOff val="6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4F6FE-A535-4704-9A10-13532FD143AF}">
      <dsp:nvSpPr>
        <dsp:cNvPr id="0" name=""/>
        <dsp:cNvSpPr/>
      </dsp:nvSpPr>
      <dsp:spPr>
        <a:xfrm>
          <a:off x="5249972" y="521641"/>
          <a:ext cx="1780588" cy="32678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- Address the asymmetry of power in philanthropy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- Advocate for direct access to equitable funding and mobilize resources to IPOs across issues and movements.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- Build relationships and improve and expand funding partnerships  </a:t>
          </a:r>
        </a:p>
      </dsp:txBody>
      <dsp:txXfrm>
        <a:off x="5249972" y="521641"/>
        <a:ext cx="1780588" cy="3267898"/>
      </dsp:txXfrm>
    </dsp:sp>
    <dsp:sp modelId="{8A441299-7937-416A-8FD0-68E1702281B6}">
      <dsp:nvSpPr>
        <dsp:cNvPr id="0" name=""/>
        <dsp:cNvSpPr/>
      </dsp:nvSpPr>
      <dsp:spPr>
        <a:xfrm>
          <a:off x="7245665" y="521641"/>
          <a:ext cx="2390051" cy="3226914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1"/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53340" bIns="0" numCol="1" spcCol="1270" anchor="t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6200000">
        <a:off x="6161635" y="1605670"/>
        <a:ext cx="2646069" cy="478010"/>
      </dsp:txXfrm>
    </dsp:sp>
    <dsp:sp modelId="{02B3BAF4-6758-4BE9-8CBF-18E4CFE6714D}">
      <dsp:nvSpPr>
        <dsp:cNvPr id="0" name=""/>
        <dsp:cNvSpPr/>
      </dsp:nvSpPr>
      <dsp:spPr>
        <a:xfrm rot="5400000">
          <a:off x="7046931" y="2800373"/>
          <a:ext cx="421368" cy="35850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7465166"/>
              <a:satOff val="3507"/>
              <a:lumOff val="13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EDC3B4-B85F-41DF-B0DB-258A04B36AF3}">
      <dsp:nvSpPr>
        <dsp:cNvPr id="0" name=""/>
        <dsp:cNvSpPr/>
      </dsp:nvSpPr>
      <dsp:spPr>
        <a:xfrm>
          <a:off x="9719368" y="521641"/>
          <a:ext cx="2390051" cy="3143195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2"/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53340" bIns="0" numCol="1" spcCol="1270" anchor="t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6200000">
        <a:off x="8669664" y="1571346"/>
        <a:ext cx="2577420" cy="478010"/>
      </dsp:txXfrm>
    </dsp:sp>
    <dsp:sp modelId="{D9873B7A-82A3-41B8-BA32-5720CC5BD506}">
      <dsp:nvSpPr>
        <dsp:cNvPr id="0" name=""/>
        <dsp:cNvSpPr/>
      </dsp:nvSpPr>
      <dsp:spPr>
        <a:xfrm rot="5400000">
          <a:off x="9520634" y="2800373"/>
          <a:ext cx="421368" cy="35850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1197749"/>
              <a:satOff val="5260"/>
              <a:lumOff val="19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789FA-180E-4CD4-B4A0-D0FCDCF10091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C1BCA-BAC4-419F-94D9-5384F5B25D8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22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5B4A7-599A-F34E-BAAD-D35EF78D2E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59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A40F-DDF1-41D3-AC6F-3BF3818F6C49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0C03-C11D-46B1-BBD0-2562A7E7CA4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5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A40F-DDF1-41D3-AC6F-3BF3818F6C49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0C03-C11D-46B1-BBD0-2562A7E7CA4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02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A40F-DDF1-41D3-AC6F-3BF3818F6C49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0C03-C11D-46B1-BBD0-2562A7E7CA4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7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A40F-DDF1-41D3-AC6F-3BF3818F6C49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0C03-C11D-46B1-BBD0-2562A7E7CA4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18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A40F-DDF1-41D3-AC6F-3BF3818F6C49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0C03-C11D-46B1-BBD0-2562A7E7CA4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3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A40F-DDF1-41D3-AC6F-3BF3818F6C49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0C03-C11D-46B1-BBD0-2562A7E7CA4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A40F-DDF1-41D3-AC6F-3BF3818F6C49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0C03-C11D-46B1-BBD0-2562A7E7CA4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9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A40F-DDF1-41D3-AC6F-3BF3818F6C49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0C03-C11D-46B1-BBD0-2562A7E7CA4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54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A40F-DDF1-41D3-AC6F-3BF3818F6C49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0C03-C11D-46B1-BBD0-2562A7E7CA4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08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A40F-DDF1-41D3-AC6F-3BF3818F6C49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0C03-C11D-46B1-BBD0-2562A7E7CA4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4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A40F-DDF1-41D3-AC6F-3BF3818F6C49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0C03-C11D-46B1-BBD0-2562A7E7CA4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93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1A40F-DDF1-41D3-AC6F-3BF3818F6C49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60C03-C11D-46B1-BBD0-2562A7E7CA4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5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holding hands&#10;&#10;Description automatically generated">
            <a:extLst>
              <a:ext uri="{FF2B5EF4-FFF2-40B4-BE49-F238E27FC236}">
                <a16:creationId xmlns:a16="http://schemas.microsoft.com/office/drawing/2014/main" id="{5D20A875-FB68-E9AA-132F-233F7EA42E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55"/>
          <a:stretch/>
        </p:blipFill>
        <p:spPr>
          <a:xfrm>
            <a:off x="9962440" y="0"/>
            <a:ext cx="222956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96BE27-22EE-55AC-110A-A109976A5DE6}"/>
              </a:ext>
            </a:extLst>
          </p:cNvPr>
          <p:cNvSpPr txBox="1"/>
          <p:nvPr/>
        </p:nvSpPr>
        <p:spPr>
          <a:xfrm>
            <a:off x="630461" y="1964532"/>
            <a:ext cx="915866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Tracking Funds for the Indispensable Partners</a:t>
            </a:r>
          </a:p>
          <a:p>
            <a:pPr algn="ctr"/>
            <a:r>
              <a:rPr lang="en-US" sz="4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Paris, November 6-7, 2023</a:t>
            </a:r>
          </a:p>
        </p:txBody>
      </p:sp>
    </p:spTree>
    <p:extLst>
      <p:ext uri="{BB962C8B-B14F-4D97-AF65-F5344CB8AC3E}">
        <p14:creationId xmlns:p14="http://schemas.microsoft.com/office/powerpoint/2010/main" val="1286669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233BE2-A8F4-61B2-EC36-00BF97129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94" y="48833"/>
            <a:ext cx="1967497" cy="652679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599148F-6EA8-3E2A-2613-1B51A3959A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2439234"/>
              </p:ext>
            </p:extLst>
          </p:nvPr>
        </p:nvGraphicFramePr>
        <p:xfrm>
          <a:off x="38047" y="2546818"/>
          <a:ext cx="12115906" cy="4311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9DA1471-38DA-EEEF-3CE6-6C7D6BCECB99}"/>
              </a:ext>
            </a:extLst>
          </p:cNvPr>
          <p:cNvSpPr txBox="1"/>
          <p:nvPr/>
        </p:nvSpPr>
        <p:spPr>
          <a:xfrm>
            <a:off x="-49096" y="294051"/>
            <a:ext cx="1197071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International Funders for Indigenous Peoples</a:t>
            </a:r>
          </a:p>
          <a:p>
            <a:pPr algn="ctr"/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IFIP is the only philanthropy network dedicated to Indigenous Peoples worldwide</a:t>
            </a:r>
          </a:p>
          <a:p>
            <a:pPr algn="ctr"/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IFIP is a global community of 54 members: private, family, public foundations and Indigenous Led Funds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A79B23-B073-56F5-EA28-E3E01C1CDC02}"/>
              </a:ext>
            </a:extLst>
          </p:cNvPr>
          <p:cNvSpPr txBox="1"/>
          <p:nvPr/>
        </p:nvSpPr>
        <p:spPr>
          <a:xfrm>
            <a:off x="613691" y="2602051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Our Why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6F456B-9E79-1600-2718-07AF0D0F8021}"/>
              </a:ext>
            </a:extLst>
          </p:cNvPr>
          <p:cNvSpPr txBox="1"/>
          <p:nvPr/>
        </p:nvSpPr>
        <p:spPr>
          <a:xfrm>
            <a:off x="2877189" y="2602051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Unique role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CB6A2F-AB07-83BF-4125-707C7F961CD7}"/>
              </a:ext>
            </a:extLst>
          </p:cNvPr>
          <p:cNvSpPr txBox="1"/>
          <p:nvPr/>
        </p:nvSpPr>
        <p:spPr>
          <a:xfrm>
            <a:off x="5550386" y="2602051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Goals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E4A20A-6D97-8053-BB10-E70DB6D251C9}"/>
              </a:ext>
            </a:extLst>
          </p:cNvPr>
          <p:cNvSpPr txBox="1"/>
          <p:nvPr/>
        </p:nvSpPr>
        <p:spPr>
          <a:xfrm>
            <a:off x="10390655" y="2602051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Pathways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53FB45-0D30-DFD6-D7E6-B29431B5CCA7}"/>
              </a:ext>
            </a:extLst>
          </p:cNvPr>
          <p:cNvSpPr txBox="1"/>
          <p:nvPr/>
        </p:nvSpPr>
        <p:spPr>
          <a:xfrm>
            <a:off x="7769737" y="2602051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Our values</a:t>
            </a:r>
          </a:p>
        </p:txBody>
      </p:sp>
    </p:spTree>
    <p:extLst>
      <p:ext uri="{BB962C8B-B14F-4D97-AF65-F5344CB8AC3E}">
        <p14:creationId xmlns:p14="http://schemas.microsoft.com/office/powerpoint/2010/main" val="500416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8B977C-2381-578B-D1AD-87298E6770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"/>
          <a:stretch/>
        </p:blipFill>
        <p:spPr>
          <a:xfrm>
            <a:off x="7560236" y="1536198"/>
            <a:ext cx="3678420" cy="40903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5D8671-DF9E-8416-8B56-BAE734981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19" y="894024"/>
            <a:ext cx="4852925" cy="58085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0D31F1-5FDA-2521-8CFC-4FB57D77E139}"/>
              </a:ext>
            </a:extLst>
          </p:cNvPr>
          <p:cNvSpPr txBox="1"/>
          <p:nvPr/>
        </p:nvSpPr>
        <p:spPr>
          <a:xfrm>
            <a:off x="222057" y="155388"/>
            <a:ext cx="11969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IFIP published the first body of work in philanthropy focused on Indigenous Led Funds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C3FBD3-0467-CACD-01B4-F9AD6DBA18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85" r="20319" b="37570"/>
          <a:stretch/>
        </p:blipFill>
        <p:spPr>
          <a:xfrm>
            <a:off x="7384612" y="5926511"/>
            <a:ext cx="4117867" cy="8302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F32DD7-1920-D12C-3681-2802AFDE747D}"/>
              </a:ext>
            </a:extLst>
          </p:cNvPr>
          <p:cNvSpPr txBox="1"/>
          <p:nvPr/>
        </p:nvSpPr>
        <p:spPr>
          <a:xfrm>
            <a:off x="7141747" y="5557179"/>
            <a:ext cx="499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2016-2019 COF Global Giving by U.S. foundations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7DFF1B-A5AB-DB62-224B-3FA0A60943B7}"/>
              </a:ext>
            </a:extLst>
          </p:cNvPr>
          <p:cNvSpPr txBox="1"/>
          <p:nvPr/>
        </p:nvSpPr>
        <p:spPr>
          <a:xfrm>
            <a:off x="7036930" y="1016904"/>
            <a:ext cx="48132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Philanthropy Funding Data</a:t>
            </a:r>
          </a:p>
        </p:txBody>
      </p:sp>
    </p:spTree>
    <p:extLst>
      <p:ext uri="{BB962C8B-B14F-4D97-AF65-F5344CB8AC3E}">
        <p14:creationId xmlns:p14="http://schemas.microsoft.com/office/powerpoint/2010/main" val="2463501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C76A1-3880-A3FF-10BA-FC17DB0C2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" y="167341"/>
            <a:ext cx="11965791" cy="793750"/>
          </a:xfr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CANDID data: 2016-2019 grants of 10k and above identi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fied as “benefiting Indigenous Peoples” </a:t>
            </a:r>
            <a:endParaRPr lang="en-US" sz="2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E3E6F7-D6AE-8EDC-A8DC-9D41BEB82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1243" y="1076105"/>
            <a:ext cx="6701228" cy="5712591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228600">
              <a:buFont typeface="The Hand Extrablack" panose="03070A02030502020204" pitchFamily="66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O.6% identified using keyword search and “population served” Indigenous Peoples, which is inclusive of: </a:t>
            </a:r>
          </a:p>
          <a:p>
            <a:pPr marL="800100" lvl="1" indent="-228600">
              <a:buFont typeface="The Hand Extrablack" panose="03070A02030502020204" pitchFamily="66" charset="0"/>
              <a:buChar char="•"/>
            </a:pPr>
            <a:r>
              <a:rPr lang="en-US" sz="220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Alaskan Natives, American Indians/</a:t>
            </a:r>
            <a:r>
              <a:rPr lang="en-US" sz="22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Native Americans</a:t>
            </a:r>
            <a:endParaRPr lang="en-US" sz="2200" i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800100" lvl="1" indent="-228600">
              <a:buFont typeface="The Hand Extrablack" panose="03070A02030502020204" pitchFamily="66" charset="0"/>
              <a:buChar char="•"/>
            </a:pPr>
            <a:r>
              <a:rPr lang="en-US" sz="220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Australian Aboriginal and Torres Strait Islander people, </a:t>
            </a:r>
          </a:p>
          <a:p>
            <a:pPr marL="800100" lvl="1" indent="-228600">
              <a:buFont typeface="The Hand Extrablack" panose="03070A02030502020204" pitchFamily="66" charset="0"/>
              <a:buChar char="•"/>
            </a:pPr>
            <a:r>
              <a:rPr lang="en-US" sz="220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First Nations</a:t>
            </a:r>
            <a:r>
              <a:rPr lang="en-US" sz="22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Inuit, Metis</a:t>
            </a:r>
            <a:r>
              <a:rPr lang="en-US" sz="220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of Canada, </a:t>
            </a:r>
          </a:p>
          <a:p>
            <a:pPr marL="800100" lvl="1" indent="-228600">
              <a:buFont typeface="The Hand Extrablack" panose="03070A02030502020204" pitchFamily="66" charset="0"/>
              <a:buChar char="•"/>
            </a:pPr>
            <a:r>
              <a:rPr lang="en-US" sz="220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Native Hawaiians and Pacific Islanders</a:t>
            </a:r>
            <a:r>
              <a:rPr lang="en-US" sz="2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	</a:t>
            </a:r>
          </a:p>
          <a:p>
            <a:pPr marL="342900" indent="-228600">
              <a:buFont typeface="The Hand Extrablack" panose="03070A02030502020204" pitchFamily="66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Most of the funding is concentrated in a few countries and subject areas. </a:t>
            </a:r>
          </a:p>
          <a:p>
            <a:pPr marL="342900" indent="-228600">
              <a:buFont typeface="The Hand Extrablack" panose="03070A02030502020204" pitchFamily="66" charset="0"/>
              <a:buChar char="•"/>
            </a:pP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Consistent patterns of systemic inequity.</a:t>
            </a:r>
          </a:p>
          <a:p>
            <a:pPr marL="342900" indent="-228600">
              <a:buFont typeface="The Hand Extrablack" panose="03070A02030502020204" pitchFamily="66" charset="0"/>
              <a:buChar char="•"/>
            </a:pPr>
            <a:r>
              <a:rPr lang="en-US" sz="2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Unlike other reports IFIP’s analysis focuses on how much of the 0.6% directly funded Indigenous Peoples organizations across geographies, issues, and movements.</a:t>
            </a:r>
            <a:endParaRPr lang="en-US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228600">
              <a:buFont typeface="The Hand Extrablack" panose="03070A02030502020204" pitchFamily="66" charset="0"/>
              <a:buChar char="•"/>
            </a:pPr>
            <a:endParaRPr lang="en-US"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14300"/>
            <a:endParaRPr lang="en-US"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228600">
              <a:buFont typeface="The Hand Extrablack" panose="03070A02030502020204" pitchFamily="66" charset="0"/>
              <a:buChar char="•"/>
            </a:pPr>
            <a:endParaRPr lang="en-US" sz="2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E36215-5A68-8FCD-6938-C3A2E37FC583}"/>
              </a:ext>
            </a:extLst>
          </p:cNvPr>
          <p:cNvSpPr txBox="1"/>
          <p:nvPr/>
        </p:nvSpPr>
        <p:spPr>
          <a:xfrm>
            <a:off x="3101492" y="6534379"/>
            <a:ext cx="20878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Data from Candid</a:t>
            </a:r>
          </a:p>
        </p:txBody>
      </p:sp>
      <p:pic>
        <p:nvPicPr>
          <p:cNvPr id="29" name="Picture 28" descr="A screenshot of a phone screen&#10;&#10;Description automatically generated with low confidence">
            <a:extLst>
              <a:ext uri="{FF2B5EF4-FFF2-40B4-BE49-F238E27FC236}">
                <a16:creationId xmlns:a16="http://schemas.microsoft.com/office/drawing/2014/main" id="{61BCD71A-2679-A536-5E99-64560E1C6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34" y="1277041"/>
            <a:ext cx="4865559" cy="531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67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C76A1-3880-A3FF-10BA-FC17DB0C2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76" y="170758"/>
            <a:ext cx="4586929" cy="566907"/>
          </a:xfr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Data Challenges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E3E6F7-D6AE-8EDC-A8DC-9D41BEB82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812" y="893277"/>
            <a:ext cx="5083848" cy="5793966"/>
          </a:xfrm>
          <a:solidFill>
            <a:schemeClr val="accent3">
              <a:lumMod val="20000"/>
              <a:lumOff val="80000"/>
            </a:schemeClr>
          </a:solidFill>
        </p:spPr>
        <p:txBody>
          <a:bodyPr vert="horz" lIns="0" tIns="0" rIns="0" bIns="0" rtlCol="0" anchor="t">
            <a:noAutofit/>
          </a:bodyPr>
          <a:lstStyle/>
          <a:p>
            <a:pPr marL="4572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 of algorithms without data quality control translates into</a:t>
            </a: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dozens of misclassified grants. (i.e. native plants, native animals </a:t>
            </a:r>
            <a:r>
              <a:rPr lang="en-US" sz="22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etc</a:t>
            </a: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  <a:p>
            <a:pPr marL="4572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Funders use of terms such as “BIPOC” and “POC” on grants descriptions makes it impossible to determine how much funding actually reached IPs.</a:t>
            </a:r>
          </a:p>
          <a:p>
            <a:pPr marL="4572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Lack of disaggregated data including by different sub group and themes, </a:t>
            </a:r>
            <a:r>
              <a:rPr lang="en-US" sz="2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limits deeper analysis. </a:t>
            </a:r>
          </a:p>
          <a:p>
            <a:pPr marL="4572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Taxonomy should include codes relevant to Indigenous Peoples issues and priorities.</a:t>
            </a:r>
            <a:endParaRPr lang="en-US" sz="2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lvl="1"/>
            <a:endParaRPr lang="en-US" sz="2200" dirty="0">
              <a:latin typeface="Arial"/>
              <a:cs typeface="Arial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0B023C-CD9F-61FF-71C0-CEAAA5E45562}"/>
              </a:ext>
            </a:extLst>
          </p:cNvPr>
          <p:cNvSpPr txBox="1">
            <a:spLocks/>
          </p:cNvSpPr>
          <p:nvPr/>
        </p:nvSpPr>
        <p:spPr>
          <a:xfrm>
            <a:off x="6096000" y="0"/>
            <a:ext cx="6048950" cy="90302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IFIP’s role and actions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2D3A59-9C12-E24A-262A-96EC00D5DA8E}"/>
              </a:ext>
            </a:extLst>
          </p:cNvPr>
          <p:cNvSpPr txBox="1"/>
          <p:nvPr/>
        </p:nvSpPr>
        <p:spPr>
          <a:xfrm>
            <a:off x="5839052" y="823583"/>
            <a:ext cx="6352948" cy="58169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715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 are reviewing about 35,000 grants for data quality, verification, classification. In the process of reviewing 2020 grants dataset.</a:t>
            </a:r>
          </a:p>
          <a:p>
            <a:pPr marL="5715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Developed a criteria to review and </a:t>
            </a: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code </a:t>
            </a:r>
            <a:r>
              <a:rPr lang="en-US" sz="2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grants in the following way: </a:t>
            </a:r>
          </a:p>
          <a:p>
            <a:pPr marL="1005840" lvl="2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Indigenous/Tribal Governments and Tribal colleges. </a:t>
            </a:r>
          </a:p>
          <a:p>
            <a:pPr marL="1005840" lvl="2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Indigenous organizations including Indigenous Led Funds, networks etc.</a:t>
            </a:r>
          </a:p>
          <a:p>
            <a:pPr marL="1005840" lvl="2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Non-Indigenous organizations.</a:t>
            </a:r>
          </a:p>
          <a:p>
            <a:pPr marL="5715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Raised data quality concerns to Candid’s CEO and staff i.e. algorithm, duplications, inconsistencies, taxonomy etc. </a:t>
            </a:r>
          </a:p>
          <a:p>
            <a:pPr marL="5715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IFIP will enter into a quality partnership agreement with Candid as a key partner to monitor Indigenous philanthropy data.</a:t>
            </a:r>
          </a:p>
        </p:txBody>
      </p:sp>
    </p:spTree>
    <p:extLst>
      <p:ext uri="{BB962C8B-B14F-4D97-AF65-F5344CB8AC3E}">
        <p14:creationId xmlns:p14="http://schemas.microsoft.com/office/powerpoint/2010/main" val="3816549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77810-12A9-DDE3-5A01-7242E2497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14266" cy="914400"/>
          </a:xfrm>
        </p:spPr>
        <p:txBody>
          <a:bodyPr wrap="square" anchor="ctr">
            <a:normAutofit/>
          </a:bodyPr>
          <a:lstStyle/>
          <a:p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far can we get with existing donor reporting?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863DA-FBE6-174D-EDB8-90B568635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89" y="975128"/>
            <a:ext cx="12042877" cy="5684293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latin typeface="Arial"/>
                <a:cs typeface="Arial"/>
              </a:rPr>
              <a:t>Research</a:t>
            </a:r>
            <a:r>
              <a:rPr lang="en-US" sz="2600" dirty="0">
                <a:solidFill>
                  <a:schemeClr val="tx1"/>
                </a:solidFill>
                <a:latin typeface="Arial"/>
                <a:cs typeface="Arial"/>
              </a:rPr>
              <a:t> led and managed by Indigenous philanthropy networks to influence, monitor, and track funding is crucial and require significant investment to fund research, advocacy, and narrative change.</a:t>
            </a:r>
            <a:endParaRPr lang="en-US"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  <a:latin typeface="Arial"/>
                <a:cs typeface="Arial"/>
              </a:rPr>
              <a:t>Closer collaboration between donors and the Indigenous philanthropy ecosystem networks is essential to shift how data is counted and coded by donors to improve reporting.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  <a:latin typeface="Arial"/>
                <a:cs typeface="Arial"/>
              </a:rPr>
              <a:t>Partnerships with data repositories such as IFIP and Candid partnership for data quality is one way forward.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  <a:latin typeface="Arial"/>
                <a:cs typeface="Arial"/>
              </a:rPr>
              <a:t>Initiatives like </a:t>
            </a:r>
            <a:r>
              <a:rPr lang="en-US" sz="2600" dirty="0" err="1">
                <a:solidFill>
                  <a:schemeClr val="tx1"/>
                </a:solidFill>
                <a:latin typeface="Arial"/>
                <a:cs typeface="Arial"/>
              </a:rPr>
              <a:t>Shandia</a:t>
            </a:r>
            <a:r>
              <a:rPr lang="en-US" sz="2600" dirty="0">
                <a:solidFill>
                  <a:schemeClr val="tx1"/>
                </a:solidFill>
                <a:latin typeface="Arial"/>
                <a:cs typeface="Arial"/>
              </a:rPr>
              <a:t>, the Indigenous Led Funds Global Alliance (launched at IFIP), and other Indigenous initiatives contribute to understanding the level of funding reaching Indigenous communities. And offer a timely opportunity for the donor community to support.</a:t>
            </a:r>
          </a:p>
        </p:txBody>
      </p:sp>
    </p:spTree>
    <p:extLst>
      <p:ext uri="{BB962C8B-B14F-4D97-AF65-F5344CB8AC3E}">
        <p14:creationId xmlns:p14="http://schemas.microsoft.com/office/powerpoint/2010/main" val="3033517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77810-12A9-DDE3-5A01-7242E2497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3611" y="1081708"/>
            <a:ext cx="5499833" cy="1477328"/>
          </a:xfrm>
        </p:spPr>
        <p:txBody>
          <a:bodyPr wrap="square" anchor="ctr">
            <a:normAutofit/>
          </a:bodyPr>
          <a:lstStyle/>
          <a:p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 Recommendations for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863DA-FBE6-174D-EDB8-90B568635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0152" y="2144992"/>
            <a:ext cx="5425129" cy="2360411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CA" dirty="0">
                <a:solidFill>
                  <a:schemeClr val="tx1"/>
                </a:solidFill>
                <a:latin typeface="Arial"/>
                <a:cs typeface="Arial"/>
              </a:rPr>
              <a:t>A </a:t>
            </a:r>
            <a:r>
              <a:rPr lang="en-CA" b="0" i="0" dirty="0">
                <a:solidFill>
                  <a:schemeClr val="tx1"/>
                </a:solidFill>
                <a:effectLst/>
                <a:latin typeface="Arial"/>
                <a:cs typeface="Arial"/>
              </a:rPr>
              <a:t>tool for funders committed to addressing asymmetry of power in philanthropy, and address barriers to funding Indigenous Peoples</a:t>
            </a:r>
            <a:r>
              <a:rPr lang="en-CA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88F6ABE-4D1F-6278-C1F6-24AF5DB3E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5" y="67003"/>
            <a:ext cx="4758322" cy="56579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B4B0BB-017C-4492-7D95-D6F798D8CF77}"/>
              </a:ext>
            </a:extLst>
          </p:cNvPr>
          <p:cNvSpPr txBox="1"/>
          <p:nvPr/>
        </p:nvSpPr>
        <p:spPr>
          <a:xfrm>
            <a:off x="4890153" y="5154643"/>
            <a:ext cx="50068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Full Funding Analysis Report </a:t>
            </a:r>
            <a:r>
              <a:rPr lang="en-US" sz="2800" spc="20" dirty="0">
                <a:solidFill>
                  <a:srgbClr val="FF0000"/>
                </a:solidFill>
                <a:cs typeface="Arial" panose="020B0604020202020204" pitchFamily="34" charset="0"/>
              </a:rPr>
              <a:t>to be released in early 2024</a:t>
            </a:r>
            <a:endParaRPr lang="en-US" sz="2800" dirty="0"/>
          </a:p>
        </p:txBody>
      </p:sp>
      <p:pic>
        <p:nvPicPr>
          <p:cNvPr id="5" name="Picture 4" descr="A group of people holding hands&#10;&#10;Description automatically generated">
            <a:extLst>
              <a:ext uri="{FF2B5EF4-FFF2-40B4-BE49-F238E27FC236}">
                <a16:creationId xmlns:a16="http://schemas.microsoft.com/office/drawing/2014/main" id="{7C32A086-E1C9-A27F-6460-738DD727C3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55"/>
          <a:stretch/>
        </p:blipFill>
        <p:spPr>
          <a:xfrm>
            <a:off x="10559331" y="64697"/>
            <a:ext cx="1575543" cy="67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98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holding hands&#10;&#10;Description automatically generated">
            <a:extLst>
              <a:ext uri="{FF2B5EF4-FFF2-40B4-BE49-F238E27FC236}">
                <a16:creationId xmlns:a16="http://schemas.microsoft.com/office/drawing/2014/main" id="{5D20A875-FB68-E9AA-132F-233F7EA42E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55"/>
          <a:stretch/>
        </p:blipFill>
        <p:spPr>
          <a:xfrm>
            <a:off x="9962440" y="0"/>
            <a:ext cx="222956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96BE27-22EE-55AC-110A-A109976A5DE6}"/>
              </a:ext>
            </a:extLst>
          </p:cNvPr>
          <p:cNvSpPr txBox="1"/>
          <p:nvPr/>
        </p:nvSpPr>
        <p:spPr>
          <a:xfrm>
            <a:off x="803778" y="2311168"/>
            <a:ext cx="915866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/>
              <a:t> Thank you</a:t>
            </a:r>
          </a:p>
        </p:txBody>
      </p:sp>
    </p:spTree>
    <p:extLst>
      <p:ext uri="{BB962C8B-B14F-4D97-AF65-F5344CB8AC3E}">
        <p14:creationId xmlns:p14="http://schemas.microsoft.com/office/powerpoint/2010/main" val="2965783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5053DD1-8BBF-60C6-5038-40ACA1D21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92" y="616056"/>
            <a:ext cx="2040150" cy="1476000"/>
          </a:xfrm>
        </p:spPr>
        <p:txBody>
          <a:bodyPr>
            <a:noAutofit/>
          </a:bodyPr>
          <a:lstStyle/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Regional Distribution of Funding from 2016 to 2019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 descr="A white circle with blue circles and white text&#10;&#10;Description automatically generated with low confidence">
            <a:extLst>
              <a:ext uri="{FF2B5EF4-FFF2-40B4-BE49-F238E27FC236}">
                <a16:creationId xmlns:a16="http://schemas.microsoft.com/office/drawing/2014/main" id="{2017B3B6-BB90-7BD0-B404-867E78BEC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84" y="3629512"/>
            <a:ext cx="1789337" cy="2612432"/>
          </a:xfrm>
          <a:prstGeom prst="rect">
            <a:avLst/>
          </a:prstGeom>
        </p:spPr>
      </p:pic>
      <p:pic>
        <p:nvPicPr>
          <p:cNvPr id="28" name="Picture 27" descr="A map of the world with different colored countries/regions&#10;&#10;Description automatically generated with low confidence">
            <a:extLst>
              <a:ext uri="{FF2B5EF4-FFF2-40B4-BE49-F238E27FC236}">
                <a16:creationId xmlns:a16="http://schemas.microsoft.com/office/drawing/2014/main" id="{910B7A8A-28A8-D4B0-93B7-7BAEA445D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6680" y="-42439"/>
            <a:ext cx="9475320" cy="694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34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2325</TotalTime>
  <Words>651</Words>
  <Application>Microsoft Macintosh PowerPoint</Application>
  <PresentationFormat>Widescreen</PresentationFormat>
  <Paragraphs>59</Paragraphs>
  <Slides>9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Roboto</vt:lpstr>
      <vt:lpstr>The Hand Extrablack</vt:lpstr>
      <vt:lpstr>Wingdings</vt:lpstr>
      <vt:lpstr>Office Theme</vt:lpstr>
      <vt:lpstr>PowerPoint-præsentation</vt:lpstr>
      <vt:lpstr>PowerPoint-præsentation</vt:lpstr>
      <vt:lpstr>PowerPoint-præsentation</vt:lpstr>
      <vt:lpstr>CANDID data: 2016-2019 grants of 10k and above identified as “benefiting Indigenous Peoples” </vt:lpstr>
      <vt:lpstr>Data Challenges </vt:lpstr>
      <vt:lpstr>How far can we get with existing donor reporting? </vt:lpstr>
      <vt:lpstr>20 Recommendations for Action</vt:lpstr>
      <vt:lpstr>PowerPoint-præsentation</vt:lpstr>
      <vt:lpstr>Regional Distribution of Funding from 2016 to 2019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Lourdes Inga</dc:creator>
  <cp:lastModifiedBy>Birgitte Feiring</cp:lastModifiedBy>
  <cp:revision>43</cp:revision>
  <dcterms:created xsi:type="dcterms:W3CDTF">2023-04-21T01:55:18Z</dcterms:created>
  <dcterms:modified xsi:type="dcterms:W3CDTF">2023-11-12T11:56:35Z</dcterms:modified>
</cp:coreProperties>
</file>