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267" r:id="rId3"/>
    <p:sldId id="264" r:id="rId4"/>
    <p:sldId id="273" r:id="rId5"/>
    <p:sldId id="274" r:id="rId6"/>
    <p:sldId id="276" r:id="rId7"/>
    <p:sldId id="268" r:id="rId8"/>
    <p:sldId id="266" r:id="rId9"/>
    <p:sldId id="270" r:id="rId10"/>
    <p:sldId id="265" r:id="rId11"/>
    <p:sldId id="277" r:id="rId12"/>
    <p:sldId id="269" r:id="rId13"/>
    <p:sldId id="261" r:id="rId14"/>
    <p:sldId id="278"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A4F152-7B82-42F2-8228-2DFD306E53E1}">
          <p14:sldIdLst>
            <p14:sldId id="263"/>
            <p14:sldId id="267"/>
            <p14:sldId id="264"/>
            <p14:sldId id="273"/>
            <p14:sldId id="274"/>
            <p14:sldId id="276"/>
            <p14:sldId id="268"/>
            <p14:sldId id="266"/>
            <p14:sldId id="270"/>
            <p14:sldId id="265"/>
            <p14:sldId id="277"/>
            <p14:sldId id="269"/>
            <p14:sldId id="261"/>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579164"/>
    <a:srgbClr val="915650"/>
    <a:srgbClr val="9BC2E6"/>
    <a:srgbClr val="BC7068"/>
    <a:srgbClr val="ECEBE6"/>
    <a:srgbClr val="A9D08E"/>
    <a:srgbClr val="70AD47"/>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6" autoAdjust="0"/>
    <p:restoredTop sz="94635" autoAdjust="0"/>
  </p:normalViewPr>
  <p:slideViewPr>
    <p:cSldViewPr snapToGrid="0">
      <p:cViewPr>
        <p:scale>
          <a:sx n="113" d="100"/>
          <a:sy n="113" d="100"/>
        </p:scale>
        <p:origin x="36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F2D22-1365-44E9-B237-04993AFBC8BF}" type="datetimeFigureOut">
              <a:rPr lang="da-DK" smtClean="0"/>
              <a:t>04.11.2023</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7FFE8-38DD-44E4-9520-68FD1DA943DF}" type="slidenum">
              <a:rPr lang="da-DK" smtClean="0"/>
              <a:t>‹nr.›</a:t>
            </a:fld>
            <a:endParaRPr lang="da-DK"/>
          </a:p>
        </p:txBody>
      </p:sp>
    </p:spTree>
    <p:extLst>
      <p:ext uri="{BB962C8B-B14F-4D97-AF65-F5344CB8AC3E}">
        <p14:creationId xmlns:p14="http://schemas.microsoft.com/office/powerpoint/2010/main" val="31234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7FFE8-38DD-44E4-9520-68FD1DA943DF}" type="slidenum">
              <a:rPr lang="da-DK" smtClean="0"/>
              <a:t>4</a:t>
            </a:fld>
            <a:endParaRPr lang="da-DK"/>
          </a:p>
        </p:txBody>
      </p:sp>
    </p:spTree>
    <p:extLst>
      <p:ext uri="{BB962C8B-B14F-4D97-AF65-F5344CB8AC3E}">
        <p14:creationId xmlns:p14="http://schemas.microsoft.com/office/powerpoint/2010/main" val="284759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27FFE8-38DD-44E4-9520-68FD1DA943DF}" type="slidenum">
              <a:rPr lang="da-DK" smtClean="0"/>
              <a:t>7</a:t>
            </a:fld>
            <a:endParaRPr lang="da-DK"/>
          </a:p>
        </p:txBody>
      </p:sp>
    </p:spTree>
    <p:extLst>
      <p:ext uri="{BB962C8B-B14F-4D97-AF65-F5344CB8AC3E}">
        <p14:creationId xmlns:p14="http://schemas.microsoft.com/office/powerpoint/2010/main" val="2192538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n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C732-F490-42FC-88F3-EB52BC78CE83}"/>
              </a:ext>
            </a:extLst>
          </p:cNvPr>
          <p:cNvSpPr>
            <a:spLocks noGrp="1"/>
          </p:cNvSpPr>
          <p:nvPr>
            <p:ph type="ctrTitle" hasCustomPrompt="1"/>
          </p:nvPr>
        </p:nvSpPr>
        <p:spPr>
          <a:xfrm>
            <a:off x="1703388" y="2864722"/>
            <a:ext cx="9144000" cy="840230"/>
          </a:xfrm>
        </p:spPr>
        <p:txBody>
          <a:bodyPr anchor="b"/>
          <a:lstStyle>
            <a:lvl1pPr algn="l">
              <a:defRPr sz="5400"/>
            </a:lvl1pPr>
          </a:lstStyle>
          <a:p>
            <a:r>
              <a:rPr lang="en-US" dirty="0"/>
              <a:t>Presentation title</a:t>
            </a:r>
            <a:endParaRPr lang="en-GB" dirty="0"/>
          </a:p>
        </p:txBody>
      </p:sp>
      <p:sp>
        <p:nvSpPr>
          <p:cNvPr id="3" name="Subtitle 2">
            <a:extLst>
              <a:ext uri="{FF2B5EF4-FFF2-40B4-BE49-F238E27FC236}">
                <a16:creationId xmlns:a16="http://schemas.microsoft.com/office/drawing/2014/main" id="{14039BAA-C9FE-4752-B1B7-A708C99D91C5}"/>
              </a:ext>
            </a:extLst>
          </p:cNvPr>
          <p:cNvSpPr>
            <a:spLocks noGrp="1"/>
          </p:cNvSpPr>
          <p:nvPr>
            <p:ph type="subTitle" idx="1" hasCustomPrompt="1"/>
          </p:nvPr>
        </p:nvSpPr>
        <p:spPr>
          <a:xfrm>
            <a:off x="1845825" y="3832910"/>
            <a:ext cx="9144000" cy="424732"/>
          </a:xfrm>
        </p:spPr>
        <p:txBody>
          <a:bodyPr>
            <a:sp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endParaRPr lang="en-GB" dirty="0"/>
          </a:p>
        </p:txBody>
      </p:sp>
      <p:cxnSp>
        <p:nvCxnSpPr>
          <p:cNvPr id="8" name="Straight Connector 7">
            <a:extLst>
              <a:ext uri="{FF2B5EF4-FFF2-40B4-BE49-F238E27FC236}">
                <a16:creationId xmlns:a16="http://schemas.microsoft.com/office/drawing/2014/main" id="{D369AC88-37DD-40A3-9823-1A1A9F4D8789}"/>
              </a:ext>
            </a:extLst>
          </p:cNvPr>
          <p:cNvCxnSpPr>
            <a:cxnSpLocks/>
          </p:cNvCxnSpPr>
          <p:nvPr userDrawn="1"/>
        </p:nvCxnSpPr>
        <p:spPr>
          <a:xfrm>
            <a:off x="1847850" y="3704952"/>
            <a:ext cx="84963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1A5077B0-2AF4-4280-9910-F580CCE7E7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48749" y="0"/>
            <a:ext cx="2735263" cy="1370523"/>
          </a:xfrm>
          <a:prstGeom prst="rect">
            <a:avLst/>
          </a:prstGeom>
        </p:spPr>
      </p:pic>
    </p:spTree>
    <p:custDataLst>
      <p:tags r:id="rId1"/>
    </p:custDataLst>
    <p:extLst>
      <p:ext uri="{BB962C8B-B14F-4D97-AF65-F5344CB8AC3E}">
        <p14:creationId xmlns:p14="http://schemas.microsoft.com/office/powerpoint/2010/main" val="801905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12C01-18F7-4EDB-97CF-670F9301506E}"/>
              </a:ext>
            </a:extLst>
          </p:cNvPr>
          <p:cNvSpPr>
            <a:spLocks noGrp="1"/>
          </p:cNvSpPr>
          <p:nvPr>
            <p:ph type="dt" sz="half" idx="10"/>
          </p:nvPr>
        </p:nvSpPr>
        <p:spPr>
          <a:xfrm>
            <a:off x="407988" y="6396294"/>
            <a:ext cx="2743200" cy="365125"/>
          </a:xfrm>
          <a:prstGeom prst="rect">
            <a:avLst/>
          </a:prstGeom>
        </p:spPr>
        <p:txBody>
          <a:bodyPr/>
          <a:lstStyle/>
          <a:p>
            <a:fld id="{944FF8A2-347D-407A-92E6-9D3710633B77}" type="datetimeFigureOut">
              <a:rPr lang="en-GB" smtClean="0"/>
              <a:t>04/11/2023</a:t>
            </a:fld>
            <a:endParaRPr lang="en-GB"/>
          </a:p>
        </p:txBody>
      </p:sp>
      <p:sp>
        <p:nvSpPr>
          <p:cNvPr id="3" name="Footer Placeholder 2">
            <a:extLst>
              <a:ext uri="{FF2B5EF4-FFF2-40B4-BE49-F238E27FC236}">
                <a16:creationId xmlns:a16="http://schemas.microsoft.com/office/drawing/2014/main" id="{7BA08A93-D997-4B76-B545-52DBD9469BC7}"/>
              </a:ext>
            </a:extLst>
          </p:cNvPr>
          <p:cNvSpPr>
            <a:spLocks noGrp="1"/>
          </p:cNvSpPr>
          <p:nvPr>
            <p:ph type="ftr" sz="quarter" idx="11"/>
          </p:nvPr>
        </p:nvSpPr>
        <p:spPr>
          <a:xfrm>
            <a:off x="4038600" y="6396294"/>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9C3B41E6-09E4-463C-9098-C0A447A59388}"/>
              </a:ext>
            </a:extLst>
          </p:cNvPr>
          <p:cNvSpPr>
            <a:spLocks noGrp="1"/>
          </p:cNvSpPr>
          <p:nvPr>
            <p:ph type="sldNum" sz="quarter" idx="12"/>
          </p:nvPr>
        </p:nvSpPr>
        <p:spPr>
          <a:xfrm>
            <a:off x="9040812" y="6381750"/>
            <a:ext cx="2743200" cy="365125"/>
          </a:xfrm>
          <a:prstGeom prst="rect">
            <a:avLst/>
          </a:prstGeom>
        </p:spPr>
        <p:txBody>
          <a:bodyPr/>
          <a:lstStyle/>
          <a:p>
            <a:fld id="{F91D4959-8733-4243-B020-DCAD482875A3}" type="slidenum">
              <a:rPr lang="en-GB" smtClean="0"/>
              <a:t>‹nr.›</a:t>
            </a:fld>
            <a:endParaRPr lang="en-GB"/>
          </a:p>
        </p:txBody>
      </p:sp>
    </p:spTree>
    <p:custDataLst>
      <p:tags r:id="rId1"/>
    </p:custDataLst>
    <p:extLst>
      <p:ext uri="{BB962C8B-B14F-4D97-AF65-F5344CB8AC3E}">
        <p14:creationId xmlns:p14="http://schemas.microsoft.com/office/powerpoint/2010/main" val="343041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44BF-219B-4EBD-9B17-8DB8A094B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0AFC409-C109-4C87-BEB9-06E4352581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E1E2E0-D04B-4076-93AA-7D570499E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80FC5-D156-48EB-B110-7268A26B8B45}"/>
              </a:ext>
            </a:extLst>
          </p:cNvPr>
          <p:cNvSpPr>
            <a:spLocks noGrp="1"/>
          </p:cNvSpPr>
          <p:nvPr>
            <p:ph type="dt" sz="half" idx="10"/>
          </p:nvPr>
        </p:nvSpPr>
        <p:spPr>
          <a:xfrm>
            <a:off x="407988" y="6396294"/>
            <a:ext cx="2743200" cy="365125"/>
          </a:xfrm>
          <a:prstGeom prst="rect">
            <a:avLst/>
          </a:prstGeom>
        </p:spPr>
        <p:txBody>
          <a:bodyPr/>
          <a:lstStyle/>
          <a:p>
            <a:fld id="{944FF8A2-347D-407A-92E6-9D3710633B77}" type="datetimeFigureOut">
              <a:rPr lang="en-GB" smtClean="0"/>
              <a:t>04/11/2023</a:t>
            </a:fld>
            <a:endParaRPr lang="en-GB"/>
          </a:p>
        </p:txBody>
      </p:sp>
      <p:sp>
        <p:nvSpPr>
          <p:cNvPr id="6" name="Footer Placeholder 5">
            <a:extLst>
              <a:ext uri="{FF2B5EF4-FFF2-40B4-BE49-F238E27FC236}">
                <a16:creationId xmlns:a16="http://schemas.microsoft.com/office/drawing/2014/main" id="{552A1BB5-9ABA-4B0D-B937-EE2764FD4E9C}"/>
              </a:ext>
            </a:extLst>
          </p:cNvPr>
          <p:cNvSpPr>
            <a:spLocks noGrp="1"/>
          </p:cNvSpPr>
          <p:nvPr>
            <p:ph type="ftr" sz="quarter" idx="11"/>
          </p:nvPr>
        </p:nvSpPr>
        <p:spPr>
          <a:xfrm>
            <a:off x="4038600" y="6396294"/>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158087E-D813-4D2A-8FB3-B1CB2F89D54E}"/>
              </a:ext>
            </a:extLst>
          </p:cNvPr>
          <p:cNvSpPr>
            <a:spLocks noGrp="1"/>
          </p:cNvSpPr>
          <p:nvPr>
            <p:ph type="sldNum" sz="quarter" idx="12"/>
          </p:nvPr>
        </p:nvSpPr>
        <p:spPr>
          <a:xfrm>
            <a:off x="9040812" y="6381750"/>
            <a:ext cx="2743200" cy="365125"/>
          </a:xfrm>
          <a:prstGeom prst="rect">
            <a:avLst/>
          </a:prstGeom>
        </p:spPr>
        <p:txBody>
          <a:bodyPr/>
          <a:lstStyle/>
          <a:p>
            <a:fld id="{F91D4959-8733-4243-B020-DCAD482875A3}" type="slidenum">
              <a:rPr lang="en-GB" smtClean="0"/>
              <a:t>‹nr.›</a:t>
            </a:fld>
            <a:endParaRPr lang="en-GB"/>
          </a:p>
        </p:txBody>
      </p:sp>
    </p:spTree>
    <p:extLst>
      <p:ext uri="{BB962C8B-B14F-4D97-AF65-F5344CB8AC3E}">
        <p14:creationId xmlns:p14="http://schemas.microsoft.com/office/powerpoint/2010/main" val="2443400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3798-FA64-4E13-B800-06F1A63D5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1F39F9-FD41-452E-9295-3E2724A765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DE08C5B-0E30-41D6-AE6B-ADD7BF2D3E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4C0D92-44CB-4D45-91F1-B1DBE8364118}"/>
              </a:ext>
            </a:extLst>
          </p:cNvPr>
          <p:cNvSpPr>
            <a:spLocks noGrp="1"/>
          </p:cNvSpPr>
          <p:nvPr>
            <p:ph type="dt" sz="half" idx="10"/>
          </p:nvPr>
        </p:nvSpPr>
        <p:spPr>
          <a:xfrm>
            <a:off x="407988" y="6396294"/>
            <a:ext cx="2743200" cy="365125"/>
          </a:xfrm>
          <a:prstGeom prst="rect">
            <a:avLst/>
          </a:prstGeom>
        </p:spPr>
        <p:txBody>
          <a:bodyPr/>
          <a:lstStyle/>
          <a:p>
            <a:fld id="{944FF8A2-347D-407A-92E6-9D3710633B77}" type="datetimeFigureOut">
              <a:rPr lang="en-GB" smtClean="0"/>
              <a:t>04/11/2023</a:t>
            </a:fld>
            <a:endParaRPr lang="en-GB"/>
          </a:p>
        </p:txBody>
      </p:sp>
      <p:sp>
        <p:nvSpPr>
          <p:cNvPr id="6" name="Footer Placeholder 5">
            <a:extLst>
              <a:ext uri="{FF2B5EF4-FFF2-40B4-BE49-F238E27FC236}">
                <a16:creationId xmlns:a16="http://schemas.microsoft.com/office/drawing/2014/main" id="{659A251E-B589-4D8E-8CD7-6DE26BFE9789}"/>
              </a:ext>
            </a:extLst>
          </p:cNvPr>
          <p:cNvSpPr>
            <a:spLocks noGrp="1"/>
          </p:cNvSpPr>
          <p:nvPr>
            <p:ph type="ftr" sz="quarter" idx="11"/>
          </p:nvPr>
        </p:nvSpPr>
        <p:spPr>
          <a:xfrm>
            <a:off x="4038600" y="6396294"/>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CAB0FD9-074E-4BA9-9873-DB1DB969988C}"/>
              </a:ext>
            </a:extLst>
          </p:cNvPr>
          <p:cNvSpPr>
            <a:spLocks noGrp="1"/>
          </p:cNvSpPr>
          <p:nvPr>
            <p:ph type="sldNum" sz="quarter" idx="12"/>
          </p:nvPr>
        </p:nvSpPr>
        <p:spPr>
          <a:xfrm>
            <a:off x="9040812" y="6381750"/>
            <a:ext cx="2743200" cy="365125"/>
          </a:xfrm>
          <a:prstGeom prst="rect">
            <a:avLst/>
          </a:prstGeom>
        </p:spPr>
        <p:txBody>
          <a:bodyPr/>
          <a:lstStyle/>
          <a:p>
            <a:fld id="{F91D4959-8733-4243-B020-DCAD482875A3}" type="slidenum">
              <a:rPr lang="en-GB" smtClean="0"/>
              <a:t>‹nr.›</a:t>
            </a:fld>
            <a:endParaRPr lang="en-GB"/>
          </a:p>
        </p:txBody>
      </p:sp>
    </p:spTree>
    <p:extLst>
      <p:ext uri="{BB962C8B-B14F-4D97-AF65-F5344CB8AC3E}">
        <p14:creationId xmlns:p14="http://schemas.microsoft.com/office/powerpoint/2010/main" val="3417097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9CBAE-9879-4D25-B230-F8486A0A57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6511C6-86AC-416B-839E-85547D53D1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278846-A7C6-42B0-819B-93A40768AA1F}"/>
              </a:ext>
            </a:extLst>
          </p:cNvPr>
          <p:cNvSpPr>
            <a:spLocks noGrp="1"/>
          </p:cNvSpPr>
          <p:nvPr>
            <p:ph type="dt" sz="half" idx="10"/>
          </p:nvPr>
        </p:nvSpPr>
        <p:spPr>
          <a:xfrm>
            <a:off x="407988" y="6396294"/>
            <a:ext cx="2743200" cy="365125"/>
          </a:xfrm>
          <a:prstGeom prst="rect">
            <a:avLst/>
          </a:prstGeom>
        </p:spPr>
        <p:txBody>
          <a:bodyPr/>
          <a:lstStyle/>
          <a:p>
            <a:fld id="{944FF8A2-347D-407A-92E6-9D3710633B77}" type="datetimeFigureOut">
              <a:rPr lang="en-GB" smtClean="0"/>
              <a:t>04/11/2023</a:t>
            </a:fld>
            <a:endParaRPr lang="en-GB"/>
          </a:p>
        </p:txBody>
      </p:sp>
      <p:sp>
        <p:nvSpPr>
          <p:cNvPr id="5" name="Footer Placeholder 4">
            <a:extLst>
              <a:ext uri="{FF2B5EF4-FFF2-40B4-BE49-F238E27FC236}">
                <a16:creationId xmlns:a16="http://schemas.microsoft.com/office/drawing/2014/main" id="{E40DD64B-AACA-4213-9F9E-D1ACE7C2CF61}"/>
              </a:ext>
            </a:extLst>
          </p:cNvPr>
          <p:cNvSpPr>
            <a:spLocks noGrp="1"/>
          </p:cNvSpPr>
          <p:nvPr>
            <p:ph type="ftr" sz="quarter" idx="11"/>
          </p:nvPr>
        </p:nvSpPr>
        <p:spPr>
          <a:xfrm>
            <a:off x="4038600" y="6396294"/>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EE8D474-052E-4C2E-9D60-23BDF7DB57F1}"/>
              </a:ext>
            </a:extLst>
          </p:cNvPr>
          <p:cNvSpPr>
            <a:spLocks noGrp="1"/>
          </p:cNvSpPr>
          <p:nvPr>
            <p:ph type="sldNum" sz="quarter" idx="12"/>
          </p:nvPr>
        </p:nvSpPr>
        <p:spPr>
          <a:xfrm>
            <a:off x="9040812" y="6381750"/>
            <a:ext cx="2743200" cy="365125"/>
          </a:xfrm>
          <a:prstGeom prst="rect">
            <a:avLst/>
          </a:prstGeom>
        </p:spPr>
        <p:txBody>
          <a:bodyPr/>
          <a:lstStyle/>
          <a:p>
            <a:fld id="{F91D4959-8733-4243-B020-DCAD482875A3}" type="slidenum">
              <a:rPr lang="en-GB" smtClean="0"/>
              <a:t>‹nr.›</a:t>
            </a:fld>
            <a:endParaRPr lang="en-GB"/>
          </a:p>
        </p:txBody>
      </p:sp>
    </p:spTree>
    <p:extLst>
      <p:ext uri="{BB962C8B-B14F-4D97-AF65-F5344CB8AC3E}">
        <p14:creationId xmlns:p14="http://schemas.microsoft.com/office/powerpoint/2010/main" val="2638423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90F964-293E-4B96-B8C7-F4252AC81C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4275F6-E1B3-4086-B78E-4CFD28DD25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4CABE2-5670-417C-9381-6FA28C05B170}"/>
              </a:ext>
            </a:extLst>
          </p:cNvPr>
          <p:cNvSpPr>
            <a:spLocks noGrp="1"/>
          </p:cNvSpPr>
          <p:nvPr>
            <p:ph type="dt" sz="half" idx="10"/>
          </p:nvPr>
        </p:nvSpPr>
        <p:spPr>
          <a:xfrm>
            <a:off x="407988" y="6396294"/>
            <a:ext cx="2743200" cy="365125"/>
          </a:xfrm>
          <a:prstGeom prst="rect">
            <a:avLst/>
          </a:prstGeom>
        </p:spPr>
        <p:txBody>
          <a:bodyPr/>
          <a:lstStyle/>
          <a:p>
            <a:fld id="{944FF8A2-347D-407A-92E6-9D3710633B77}" type="datetimeFigureOut">
              <a:rPr lang="en-GB" smtClean="0"/>
              <a:t>04/11/2023</a:t>
            </a:fld>
            <a:endParaRPr lang="en-GB"/>
          </a:p>
        </p:txBody>
      </p:sp>
      <p:sp>
        <p:nvSpPr>
          <p:cNvPr id="5" name="Footer Placeholder 4">
            <a:extLst>
              <a:ext uri="{FF2B5EF4-FFF2-40B4-BE49-F238E27FC236}">
                <a16:creationId xmlns:a16="http://schemas.microsoft.com/office/drawing/2014/main" id="{8A1644DB-07D1-4292-ABB5-4F9DF7A44872}"/>
              </a:ext>
            </a:extLst>
          </p:cNvPr>
          <p:cNvSpPr>
            <a:spLocks noGrp="1"/>
          </p:cNvSpPr>
          <p:nvPr>
            <p:ph type="ftr" sz="quarter" idx="11"/>
          </p:nvPr>
        </p:nvSpPr>
        <p:spPr>
          <a:xfrm>
            <a:off x="4038600" y="6396294"/>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C9AE234-24C2-4071-918D-C634E7AAE29D}"/>
              </a:ext>
            </a:extLst>
          </p:cNvPr>
          <p:cNvSpPr>
            <a:spLocks noGrp="1"/>
          </p:cNvSpPr>
          <p:nvPr>
            <p:ph type="sldNum" sz="quarter" idx="12"/>
          </p:nvPr>
        </p:nvSpPr>
        <p:spPr>
          <a:xfrm>
            <a:off x="9040812" y="6381750"/>
            <a:ext cx="2743200" cy="365125"/>
          </a:xfrm>
          <a:prstGeom prst="rect">
            <a:avLst/>
          </a:prstGeom>
        </p:spPr>
        <p:txBody>
          <a:bodyPr/>
          <a:lstStyle/>
          <a:p>
            <a:fld id="{F91D4959-8733-4243-B020-DCAD482875A3}" type="slidenum">
              <a:rPr lang="en-GB" smtClean="0"/>
              <a:t>‹nr.›</a:t>
            </a:fld>
            <a:endParaRPr lang="en-GB"/>
          </a:p>
        </p:txBody>
      </p:sp>
    </p:spTree>
    <p:extLst>
      <p:ext uri="{BB962C8B-B14F-4D97-AF65-F5344CB8AC3E}">
        <p14:creationId xmlns:p14="http://schemas.microsoft.com/office/powerpoint/2010/main" val="270400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C732-F490-42FC-88F3-EB52BC78CE83}"/>
              </a:ext>
            </a:extLst>
          </p:cNvPr>
          <p:cNvSpPr>
            <a:spLocks noGrp="1"/>
          </p:cNvSpPr>
          <p:nvPr>
            <p:ph type="ctrTitle" hasCustomPrompt="1"/>
          </p:nvPr>
        </p:nvSpPr>
        <p:spPr>
          <a:xfrm>
            <a:off x="1703388" y="2864722"/>
            <a:ext cx="9144000" cy="840230"/>
          </a:xfrm>
        </p:spPr>
        <p:txBody>
          <a:bodyPr anchor="b"/>
          <a:lstStyle>
            <a:lvl1pPr algn="l">
              <a:defRPr sz="5400">
                <a:solidFill>
                  <a:schemeClr val="bg1"/>
                </a:solidFill>
              </a:defRPr>
            </a:lvl1pPr>
          </a:lstStyle>
          <a:p>
            <a:r>
              <a:rPr lang="en-US" dirty="0"/>
              <a:t>Presentation title</a:t>
            </a:r>
            <a:endParaRPr lang="en-GB" dirty="0"/>
          </a:p>
        </p:txBody>
      </p:sp>
      <p:sp>
        <p:nvSpPr>
          <p:cNvPr id="3" name="Subtitle 2">
            <a:extLst>
              <a:ext uri="{FF2B5EF4-FFF2-40B4-BE49-F238E27FC236}">
                <a16:creationId xmlns:a16="http://schemas.microsoft.com/office/drawing/2014/main" id="{14039BAA-C9FE-4752-B1B7-A708C99D91C5}"/>
              </a:ext>
            </a:extLst>
          </p:cNvPr>
          <p:cNvSpPr>
            <a:spLocks noGrp="1"/>
          </p:cNvSpPr>
          <p:nvPr>
            <p:ph type="subTitle" idx="1" hasCustomPrompt="1"/>
          </p:nvPr>
        </p:nvSpPr>
        <p:spPr>
          <a:xfrm>
            <a:off x="1845825" y="3832910"/>
            <a:ext cx="9144000" cy="424732"/>
          </a:xfrm>
        </p:spPr>
        <p:txBody>
          <a:bodyPr>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endParaRPr lang="en-GB" dirty="0"/>
          </a:p>
        </p:txBody>
      </p:sp>
      <p:cxnSp>
        <p:nvCxnSpPr>
          <p:cNvPr id="8" name="Straight Connector 7">
            <a:extLst>
              <a:ext uri="{FF2B5EF4-FFF2-40B4-BE49-F238E27FC236}">
                <a16:creationId xmlns:a16="http://schemas.microsoft.com/office/drawing/2014/main" id="{D369AC88-37DD-40A3-9823-1A1A9F4D8789}"/>
              </a:ext>
            </a:extLst>
          </p:cNvPr>
          <p:cNvCxnSpPr>
            <a:cxnSpLocks/>
          </p:cNvCxnSpPr>
          <p:nvPr userDrawn="1"/>
        </p:nvCxnSpPr>
        <p:spPr>
          <a:xfrm>
            <a:off x="1847850" y="3704952"/>
            <a:ext cx="84963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1A5077B0-2AF4-4280-9910-F580CCE7E7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48749" y="0"/>
            <a:ext cx="2735263" cy="1370523"/>
          </a:xfrm>
          <a:prstGeom prst="rect">
            <a:avLst/>
          </a:prstGeom>
        </p:spPr>
      </p:pic>
    </p:spTree>
    <p:custDataLst>
      <p:tags r:id="rId1"/>
    </p:custDataLst>
    <p:extLst>
      <p:ext uri="{BB962C8B-B14F-4D97-AF65-F5344CB8AC3E}">
        <p14:creationId xmlns:p14="http://schemas.microsoft.com/office/powerpoint/2010/main" val="3959036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EA3378F-1B63-45BB-8F33-E826CA249440}"/>
              </a:ext>
            </a:extLst>
          </p:cNvPr>
          <p:cNvSpPr txBox="1"/>
          <p:nvPr userDrawn="1"/>
        </p:nvSpPr>
        <p:spPr>
          <a:xfrm>
            <a:off x="1847850" y="1146672"/>
            <a:ext cx="6812674" cy="769441"/>
          </a:xfrm>
          <a:prstGeom prst="rect">
            <a:avLst/>
          </a:prstGeom>
          <a:noFill/>
        </p:spPr>
        <p:txBody>
          <a:bodyPr wrap="square" rtlCol="0">
            <a:spAutoFit/>
          </a:bodyPr>
          <a:lstStyle/>
          <a:p>
            <a:r>
              <a:rPr lang="en-US" sz="4400" b="1" dirty="0">
                <a:latin typeface="Segoe UI" panose="020B0502040204020203" pitchFamily="34" charset="0"/>
                <a:cs typeface="Segoe UI" panose="020B0502040204020203" pitchFamily="34" charset="0"/>
              </a:rPr>
              <a:t>AGENDA</a:t>
            </a:r>
            <a:endParaRPr lang="en-GB" sz="4400" b="1" dirty="0">
              <a:latin typeface="Segoe UI" panose="020B0502040204020203" pitchFamily="34" charset="0"/>
              <a:cs typeface="Segoe UI" panose="020B0502040204020203" pitchFamily="34" charset="0"/>
            </a:endParaRPr>
          </a:p>
        </p:txBody>
      </p:sp>
      <p:cxnSp>
        <p:nvCxnSpPr>
          <p:cNvPr id="10" name="Straight Connector 9">
            <a:extLst>
              <a:ext uri="{FF2B5EF4-FFF2-40B4-BE49-F238E27FC236}">
                <a16:creationId xmlns:a16="http://schemas.microsoft.com/office/drawing/2014/main" id="{8A6934C1-E22B-498D-B865-518810AFDFDE}"/>
              </a:ext>
            </a:extLst>
          </p:cNvPr>
          <p:cNvCxnSpPr>
            <a:cxnSpLocks/>
          </p:cNvCxnSpPr>
          <p:nvPr userDrawn="1"/>
        </p:nvCxnSpPr>
        <p:spPr>
          <a:xfrm>
            <a:off x="1847850" y="1916113"/>
            <a:ext cx="417671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D18E9582-3CC7-4794-A370-645D6D4BC398}"/>
              </a:ext>
            </a:extLst>
          </p:cNvPr>
          <p:cNvSpPr>
            <a:spLocks noGrp="1"/>
          </p:cNvSpPr>
          <p:nvPr>
            <p:ph type="body" sz="quarter" idx="10" hasCustomPrompt="1"/>
          </p:nvPr>
        </p:nvSpPr>
        <p:spPr>
          <a:xfrm>
            <a:off x="1847850" y="2060575"/>
            <a:ext cx="7056438" cy="424732"/>
          </a:xfrm>
        </p:spPr>
        <p:txBody>
          <a:bodyPr>
            <a:spAutoFit/>
          </a:bodyPr>
          <a:lstStyle>
            <a:lvl1pPr marL="457200" indent="-457200">
              <a:buClr>
                <a:schemeClr val="accent3"/>
              </a:buClr>
              <a:buFont typeface="+mj-lt"/>
              <a:buAutoNum type="arabicPeriod"/>
              <a:defRPr sz="2400" b="0"/>
            </a:lvl1pPr>
            <a:lvl2pPr>
              <a:defRPr sz="2400"/>
            </a:lvl2pPr>
            <a:lvl3pPr>
              <a:defRPr sz="2400"/>
            </a:lvl3pPr>
            <a:lvl4pPr>
              <a:defRPr sz="2400"/>
            </a:lvl4pPr>
            <a:lvl5pPr>
              <a:defRPr sz="2400"/>
            </a:lvl5pPr>
          </a:lstStyle>
          <a:p>
            <a:pPr lvl="0"/>
            <a:r>
              <a:rPr lang="en-US" dirty="0"/>
              <a:t>Lorem ipsum</a:t>
            </a:r>
          </a:p>
        </p:txBody>
      </p:sp>
    </p:spTree>
    <p:custDataLst>
      <p:tags r:id="rId1"/>
    </p:custDataLst>
    <p:extLst>
      <p:ext uri="{BB962C8B-B14F-4D97-AF65-F5344CB8AC3E}">
        <p14:creationId xmlns:p14="http://schemas.microsoft.com/office/powerpoint/2010/main" val="3332641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text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A6934C1-E22B-498D-B865-518810AFDFDE}"/>
              </a:ext>
            </a:extLst>
          </p:cNvPr>
          <p:cNvCxnSpPr>
            <a:cxnSpLocks/>
          </p:cNvCxnSpPr>
          <p:nvPr userDrawn="1"/>
        </p:nvCxnSpPr>
        <p:spPr>
          <a:xfrm>
            <a:off x="1847850" y="1916113"/>
            <a:ext cx="849630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E98C20E9-B3EC-4208-879A-E97A2B28C0C3}"/>
              </a:ext>
            </a:extLst>
          </p:cNvPr>
          <p:cNvSpPr>
            <a:spLocks noGrp="1"/>
          </p:cNvSpPr>
          <p:nvPr>
            <p:ph type="body" sz="quarter" idx="10" hasCustomPrompt="1"/>
          </p:nvPr>
        </p:nvSpPr>
        <p:spPr>
          <a:xfrm>
            <a:off x="1847851" y="1325182"/>
            <a:ext cx="8496300" cy="590931"/>
          </a:xfrm>
        </p:spPr>
        <p:txBody>
          <a:bodyPr wrap="square" anchor="b" anchorCtr="0">
            <a:spAutoFit/>
          </a:bodyPr>
          <a:lstStyle>
            <a:lvl1pPr marL="0" indent="0">
              <a:buNone/>
              <a:defRPr sz="3600" b="1" cap="all" baseline="0"/>
            </a:lvl1pPr>
          </a:lstStyle>
          <a:p>
            <a:pPr lvl="0"/>
            <a:r>
              <a:rPr lang="en-US" dirty="0"/>
              <a:t>Click to add title</a:t>
            </a:r>
            <a:endParaRPr lang="en-GB" dirty="0"/>
          </a:p>
        </p:txBody>
      </p:sp>
      <p:sp>
        <p:nvSpPr>
          <p:cNvPr id="6" name="Text Placeholder 5">
            <a:extLst>
              <a:ext uri="{FF2B5EF4-FFF2-40B4-BE49-F238E27FC236}">
                <a16:creationId xmlns:a16="http://schemas.microsoft.com/office/drawing/2014/main" id="{EC4A1EB3-2F11-40C7-8BCC-828D0E36768B}"/>
              </a:ext>
            </a:extLst>
          </p:cNvPr>
          <p:cNvSpPr>
            <a:spLocks noGrp="1"/>
          </p:cNvSpPr>
          <p:nvPr>
            <p:ph type="body" sz="quarter" idx="11" hasCustomPrompt="1"/>
          </p:nvPr>
        </p:nvSpPr>
        <p:spPr>
          <a:xfrm>
            <a:off x="1847850" y="2060575"/>
            <a:ext cx="8496300" cy="397032"/>
          </a:xfrm>
        </p:spPr>
        <p:txBody>
          <a:bodyPr>
            <a:spAutoFit/>
          </a:bodyPr>
          <a:lstStyle>
            <a:lvl1pPr marL="0" indent="0">
              <a:buNone/>
              <a:defRPr sz="2200"/>
            </a:lvl1pPr>
          </a:lstStyle>
          <a:p>
            <a:pPr lvl="0"/>
            <a:r>
              <a:rPr lang="en-US" dirty="0"/>
              <a:t>Click to add text</a:t>
            </a:r>
          </a:p>
        </p:txBody>
      </p:sp>
    </p:spTree>
    <p:custDataLst>
      <p:tags r:id="rId1"/>
    </p:custDataLst>
    <p:extLst>
      <p:ext uri="{BB962C8B-B14F-4D97-AF65-F5344CB8AC3E}">
        <p14:creationId xmlns:p14="http://schemas.microsoft.com/office/powerpoint/2010/main" val="1450512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 Thank you">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A6934C1-E22B-498D-B865-518810AFDFDE}"/>
              </a:ext>
            </a:extLst>
          </p:cNvPr>
          <p:cNvCxnSpPr>
            <a:cxnSpLocks/>
          </p:cNvCxnSpPr>
          <p:nvPr userDrawn="1"/>
        </p:nvCxnSpPr>
        <p:spPr>
          <a:xfrm>
            <a:off x="3287713" y="3637672"/>
            <a:ext cx="561657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684C6FE-2C73-4FE7-A108-A2488AD23F47}"/>
              </a:ext>
            </a:extLst>
          </p:cNvPr>
          <p:cNvSpPr txBox="1"/>
          <p:nvPr userDrawn="1"/>
        </p:nvSpPr>
        <p:spPr>
          <a:xfrm>
            <a:off x="3216275" y="2622009"/>
            <a:ext cx="5616575" cy="1015663"/>
          </a:xfrm>
          <a:prstGeom prst="rect">
            <a:avLst/>
          </a:prstGeom>
          <a:noFill/>
        </p:spPr>
        <p:txBody>
          <a:bodyPr wrap="square" rtlCol="0">
            <a:spAutoFit/>
          </a:bodyPr>
          <a:lstStyle/>
          <a:p>
            <a:r>
              <a:rPr lang="en-US" sz="6000" b="1" dirty="0">
                <a:solidFill>
                  <a:schemeClr val="tx1"/>
                </a:solidFill>
                <a:latin typeface="Segoe UI" panose="020B0502040204020203" pitchFamily="34" charset="0"/>
                <a:cs typeface="Segoe UI" panose="020B0502040204020203" pitchFamily="34" charset="0"/>
              </a:rPr>
              <a:t>THANK YOU</a:t>
            </a:r>
            <a:endParaRPr lang="en-GB" sz="6000" b="1" dirty="0">
              <a:solidFill>
                <a:schemeClr val="tx1"/>
              </a:solidFill>
              <a:latin typeface="Segoe UI" panose="020B0502040204020203" pitchFamily="34" charset="0"/>
              <a:cs typeface="Segoe UI" panose="020B0502040204020203" pitchFamily="34" charset="0"/>
            </a:endParaRPr>
          </a:p>
        </p:txBody>
      </p:sp>
      <p:pic>
        <p:nvPicPr>
          <p:cNvPr id="9" name="Picture 8" descr="Text&#10;&#10;Description automatically generated">
            <a:extLst>
              <a:ext uri="{FF2B5EF4-FFF2-40B4-BE49-F238E27FC236}">
                <a16:creationId xmlns:a16="http://schemas.microsoft.com/office/drawing/2014/main" id="{2859BF85-3B3D-41F2-BC2C-CCF6B7AA56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48749" y="0"/>
            <a:ext cx="2735263" cy="1370523"/>
          </a:xfrm>
          <a:prstGeom prst="rect">
            <a:avLst/>
          </a:prstGeom>
        </p:spPr>
      </p:pic>
    </p:spTree>
    <p:custDataLst>
      <p:tags r:id="rId1"/>
    </p:custDataLst>
    <p:extLst>
      <p:ext uri="{BB962C8B-B14F-4D97-AF65-F5344CB8AC3E}">
        <p14:creationId xmlns:p14="http://schemas.microsoft.com/office/powerpoint/2010/main" val="3295496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13B2-037E-46ED-99F9-77FE688B2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DD81E6-DCBA-4C17-94DA-F98828E62A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CDB358-98E1-4BDB-863D-F35B592E2573}"/>
              </a:ext>
            </a:extLst>
          </p:cNvPr>
          <p:cNvSpPr>
            <a:spLocks noGrp="1"/>
          </p:cNvSpPr>
          <p:nvPr>
            <p:ph type="dt" sz="half" idx="10"/>
          </p:nvPr>
        </p:nvSpPr>
        <p:spPr>
          <a:xfrm>
            <a:off x="407988" y="6396294"/>
            <a:ext cx="2743200" cy="365125"/>
          </a:xfrm>
          <a:prstGeom prst="rect">
            <a:avLst/>
          </a:prstGeom>
        </p:spPr>
        <p:txBody>
          <a:bodyPr/>
          <a:lstStyle/>
          <a:p>
            <a:fld id="{944FF8A2-347D-407A-92E6-9D3710633B77}" type="datetimeFigureOut">
              <a:rPr lang="en-GB" smtClean="0"/>
              <a:t>04/11/2023</a:t>
            </a:fld>
            <a:endParaRPr lang="en-GB"/>
          </a:p>
        </p:txBody>
      </p:sp>
      <p:sp>
        <p:nvSpPr>
          <p:cNvPr id="5" name="Footer Placeholder 4">
            <a:extLst>
              <a:ext uri="{FF2B5EF4-FFF2-40B4-BE49-F238E27FC236}">
                <a16:creationId xmlns:a16="http://schemas.microsoft.com/office/drawing/2014/main" id="{2B0DC656-6B25-4058-A053-352D61179002}"/>
              </a:ext>
            </a:extLst>
          </p:cNvPr>
          <p:cNvSpPr>
            <a:spLocks noGrp="1"/>
          </p:cNvSpPr>
          <p:nvPr>
            <p:ph type="ftr" sz="quarter" idx="11"/>
          </p:nvPr>
        </p:nvSpPr>
        <p:spPr>
          <a:xfrm>
            <a:off x="4038600" y="6396294"/>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B95A916-A62F-4C0F-970C-09B3168383E1}"/>
              </a:ext>
            </a:extLst>
          </p:cNvPr>
          <p:cNvSpPr>
            <a:spLocks noGrp="1"/>
          </p:cNvSpPr>
          <p:nvPr>
            <p:ph type="sldNum" sz="quarter" idx="12"/>
          </p:nvPr>
        </p:nvSpPr>
        <p:spPr>
          <a:xfrm>
            <a:off x="9040812" y="6381750"/>
            <a:ext cx="2743200" cy="365125"/>
          </a:xfrm>
          <a:prstGeom prst="rect">
            <a:avLst/>
          </a:prstGeom>
        </p:spPr>
        <p:txBody>
          <a:bodyPr/>
          <a:lstStyle/>
          <a:p>
            <a:fld id="{F91D4959-8733-4243-B020-DCAD482875A3}" type="slidenum">
              <a:rPr lang="en-GB" smtClean="0"/>
              <a:t>‹nr.›</a:t>
            </a:fld>
            <a:endParaRPr lang="en-GB"/>
          </a:p>
        </p:txBody>
      </p:sp>
    </p:spTree>
    <p:extLst>
      <p:ext uri="{BB962C8B-B14F-4D97-AF65-F5344CB8AC3E}">
        <p14:creationId xmlns:p14="http://schemas.microsoft.com/office/powerpoint/2010/main" val="166959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FF1A2-78E4-464A-8B99-82A8C428B3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DCC0E7-A9A1-423F-B2E6-6D1C501E11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A03130-C644-4F13-AB0C-C33F838FA6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52BE9D-0E77-43CB-8B2E-1E8BE3CC8185}"/>
              </a:ext>
            </a:extLst>
          </p:cNvPr>
          <p:cNvSpPr>
            <a:spLocks noGrp="1"/>
          </p:cNvSpPr>
          <p:nvPr>
            <p:ph type="dt" sz="half" idx="10"/>
          </p:nvPr>
        </p:nvSpPr>
        <p:spPr>
          <a:xfrm>
            <a:off x="407988" y="6396294"/>
            <a:ext cx="2743200" cy="365125"/>
          </a:xfrm>
          <a:prstGeom prst="rect">
            <a:avLst/>
          </a:prstGeom>
        </p:spPr>
        <p:txBody>
          <a:bodyPr/>
          <a:lstStyle/>
          <a:p>
            <a:fld id="{944FF8A2-347D-407A-92E6-9D3710633B77}" type="datetimeFigureOut">
              <a:rPr lang="en-GB" smtClean="0"/>
              <a:t>04/11/2023</a:t>
            </a:fld>
            <a:endParaRPr lang="en-GB"/>
          </a:p>
        </p:txBody>
      </p:sp>
      <p:sp>
        <p:nvSpPr>
          <p:cNvPr id="6" name="Footer Placeholder 5">
            <a:extLst>
              <a:ext uri="{FF2B5EF4-FFF2-40B4-BE49-F238E27FC236}">
                <a16:creationId xmlns:a16="http://schemas.microsoft.com/office/drawing/2014/main" id="{392B779C-2B4E-47EA-8249-B722CB19D6EC}"/>
              </a:ext>
            </a:extLst>
          </p:cNvPr>
          <p:cNvSpPr>
            <a:spLocks noGrp="1"/>
          </p:cNvSpPr>
          <p:nvPr>
            <p:ph type="ftr" sz="quarter" idx="11"/>
          </p:nvPr>
        </p:nvSpPr>
        <p:spPr>
          <a:xfrm>
            <a:off x="4038600" y="6396294"/>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6F8ED6A-4C0F-442E-A033-11F6D3B7EE5B}"/>
              </a:ext>
            </a:extLst>
          </p:cNvPr>
          <p:cNvSpPr>
            <a:spLocks noGrp="1"/>
          </p:cNvSpPr>
          <p:nvPr>
            <p:ph type="sldNum" sz="quarter" idx="12"/>
          </p:nvPr>
        </p:nvSpPr>
        <p:spPr>
          <a:xfrm>
            <a:off x="9040812" y="6381750"/>
            <a:ext cx="2743200" cy="365125"/>
          </a:xfrm>
          <a:prstGeom prst="rect">
            <a:avLst/>
          </a:prstGeom>
        </p:spPr>
        <p:txBody>
          <a:bodyPr/>
          <a:lstStyle/>
          <a:p>
            <a:fld id="{F91D4959-8733-4243-B020-DCAD482875A3}" type="slidenum">
              <a:rPr lang="en-GB" smtClean="0"/>
              <a:t>‹nr.›</a:t>
            </a:fld>
            <a:endParaRPr lang="en-GB"/>
          </a:p>
        </p:txBody>
      </p:sp>
    </p:spTree>
    <p:extLst>
      <p:ext uri="{BB962C8B-B14F-4D97-AF65-F5344CB8AC3E}">
        <p14:creationId xmlns:p14="http://schemas.microsoft.com/office/powerpoint/2010/main" val="179055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13137-D668-4CA0-B462-6A9BAD20C1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89A21C-38BA-4352-B71E-78C1361039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6C7D43-D8EC-42B0-A589-81BE76D513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30EFA8-5AFE-4D55-97BE-8101C3A7B3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05A57D-E34B-47BA-AB24-9C13889A36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D277935-D2D1-4A20-B101-0A69FE88DC4E}"/>
              </a:ext>
            </a:extLst>
          </p:cNvPr>
          <p:cNvSpPr>
            <a:spLocks noGrp="1"/>
          </p:cNvSpPr>
          <p:nvPr>
            <p:ph type="dt" sz="half" idx="10"/>
          </p:nvPr>
        </p:nvSpPr>
        <p:spPr>
          <a:xfrm>
            <a:off x="407988" y="6396294"/>
            <a:ext cx="2743200" cy="365125"/>
          </a:xfrm>
          <a:prstGeom prst="rect">
            <a:avLst/>
          </a:prstGeom>
        </p:spPr>
        <p:txBody>
          <a:bodyPr/>
          <a:lstStyle/>
          <a:p>
            <a:fld id="{944FF8A2-347D-407A-92E6-9D3710633B77}" type="datetimeFigureOut">
              <a:rPr lang="en-GB" smtClean="0"/>
              <a:t>04/11/2023</a:t>
            </a:fld>
            <a:endParaRPr lang="en-GB"/>
          </a:p>
        </p:txBody>
      </p:sp>
      <p:sp>
        <p:nvSpPr>
          <p:cNvPr id="8" name="Footer Placeholder 7">
            <a:extLst>
              <a:ext uri="{FF2B5EF4-FFF2-40B4-BE49-F238E27FC236}">
                <a16:creationId xmlns:a16="http://schemas.microsoft.com/office/drawing/2014/main" id="{228E3DAC-74DF-4933-9ECC-13BD74395C2B}"/>
              </a:ext>
            </a:extLst>
          </p:cNvPr>
          <p:cNvSpPr>
            <a:spLocks noGrp="1"/>
          </p:cNvSpPr>
          <p:nvPr>
            <p:ph type="ftr" sz="quarter" idx="11"/>
          </p:nvPr>
        </p:nvSpPr>
        <p:spPr>
          <a:xfrm>
            <a:off x="4038600" y="6396294"/>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A72397F-0A41-4117-9FD5-42348D506E71}"/>
              </a:ext>
            </a:extLst>
          </p:cNvPr>
          <p:cNvSpPr>
            <a:spLocks noGrp="1"/>
          </p:cNvSpPr>
          <p:nvPr>
            <p:ph type="sldNum" sz="quarter" idx="12"/>
          </p:nvPr>
        </p:nvSpPr>
        <p:spPr>
          <a:xfrm>
            <a:off x="9040812" y="6381750"/>
            <a:ext cx="2743200" cy="365125"/>
          </a:xfrm>
          <a:prstGeom prst="rect">
            <a:avLst/>
          </a:prstGeom>
        </p:spPr>
        <p:txBody>
          <a:bodyPr/>
          <a:lstStyle/>
          <a:p>
            <a:fld id="{F91D4959-8733-4243-B020-DCAD482875A3}" type="slidenum">
              <a:rPr lang="en-GB" smtClean="0"/>
              <a:t>‹nr.›</a:t>
            </a:fld>
            <a:endParaRPr lang="en-GB"/>
          </a:p>
        </p:txBody>
      </p:sp>
    </p:spTree>
    <p:extLst>
      <p:ext uri="{BB962C8B-B14F-4D97-AF65-F5344CB8AC3E}">
        <p14:creationId xmlns:p14="http://schemas.microsoft.com/office/powerpoint/2010/main" val="328674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D527-02FE-46D3-9E1E-74BC8B0BBA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0298A2-D7E8-41F3-80C9-A20DB7274AC3}"/>
              </a:ext>
            </a:extLst>
          </p:cNvPr>
          <p:cNvSpPr>
            <a:spLocks noGrp="1"/>
          </p:cNvSpPr>
          <p:nvPr>
            <p:ph type="dt" sz="half" idx="10"/>
          </p:nvPr>
        </p:nvSpPr>
        <p:spPr>
          <a:xfrm>
            <a:off x="407988" y="6396294"/>
            <a:ext cx="2743200" cy="365125"/>
          </a:xfrm>
          <a:prstGeom prst="rect">
            <a:avLst/>
          </a:prstGeom>
        </p:spPr>
        <p:txBody>
          <a:bodyPr/>
          <a:lstStyle/>
          <a:p>
            <a:fld id="{944FF8A2-347D-407A-92E6-9D3710633B77}" type="datetimeFigureOut">
              <a:rPr lang="en-GB" smtClean="0"/>
              <a:t>04/11/2023</a:t>
            </a:fld>
            <a:endParaRPr lang="en-GB"/>
          </a:p>
        </p:txBody>
      </p:sp>
      <p:sp>
        <p:nvSpPr>
          <p:cNvPr id="4" name="Footer Placeholder 3">
            <a:extLst>
              <a:ext uri="{FF2B5EF4-FFF2-40B4-BE49-F238E27FC236}">
                <a16:creationId xmlns:a16="http://schemas.microsoft.com/office/drawing/2014/main" id="{E1EAD586-8036-4493-A889-784EE80BE675}"/>
              </a:ext>
            </a:extLst>
          </p:cNvPr>
          <p:cNvSpPr>
            <a:spLocks noGrp="1"/>
          </p:cNvSpPr>
          <p:nvPr>
            <p:ph type="ftr" sz="quarter" idx="11"/>
          </p:nvPr>
        </p:nvSpPr>
        <p:spPr>
          <a:xfrm>
            <a:off x="4038600" y="6396294"/>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F9041A76-81D9-4435-BD4F-13FBC3D0CA4D}"/>
              </a:ext>
            </a:extLst>
          </p:cNvPr>
          <p:cNvSpPr>
            <a:spLocks noGrp="1"/>
          </p:cNvSpPr>
          <p:nvPr>
            <p:ph type="sldNum" sz="quarter" idx="12"/>
          </p:nvPr>
        </p:nvSpPr>
        <p:spPr>
          <a:xfrm>
            <a:off x="9040812" y="6381750"/>
            <a:ext cx="2743200" cy="365125"/>
          </a:xfrm>
          <a:prstGeom prst="rect">
            <a:avLst/>
          </a:prstGeom>
        </p:spPr>
        <p:txBody>
          <a:bodyPr/>
          <a:lstStyle/>
          <a:p>
            <a:fld id="{F91D4959-8733-4243-B020-DCAD482875A3}" type="slidenum">
              <a:rPr lang="en-GB" smtClean="0"/>
              <a:t>‹nr.›</a:t>
            </a:fld>
            <a:endParaRPr lang="en-GB"/>
          </a:p>
        </p:txBody>
      </p:sp>
    </p:spTree>
    <p:extLst>
      <p:ext uri="{BB962C8B-B14F-4D97-AF65-F5344CB8AC3E}">
        <p14:creationId xmlns:p14="http://schemas.microsoft.com/office/powerpoint/2010/main" val="426663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A4E7E-37C3-4879-92C2-1A0D96559C3E}"/>
              </a:ext>
            </a:extLst>
          </p:cNvPr>
          <p:cNvSpPr>
            <a:spLocks noGrp="1"/>
          </p:cNvSpPr>
          <p:nvPr>
            <p:ph type="title"/>
          </p:nvPr>
        </p:nvSpPr>
        <p:spPr>
          <a:xfrm>
            <a:off x="838200" y="1099757"/>
            <a:ext cx="10515600" cy="590931"/>
          </a:xfrm>
          <a:prstGeom prst="rect">
            <a:avLst/>
          </a:prstGeom>
        </p:spPr>
        <p:txBody>
          <a:bodyPr vert="horz" lIns="91440" tIns="45720" rIns="91440" bIns="45720" rtlCol="0" anchor="b" anchorCtr="0">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C27D8DB-6E84-4667-9D36-BB99715AFA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custDataLst>
      <p:tags r:id="rId16"/>
    </p:custDataLst>
    <p:extLst>
      <p:ext uri="{BB962C8B-B14F-4D97-AF65-F5344CB8AC3E}">
        <p14:creationId xmlns:p14="http://schemas.microsoft.com/office/powerpoint/2010/main" val="23712850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3600" b="1" kern="1200" cap="all" baseline="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85" userDrawn="1">
          <p15:clr>
            <a:srgbClr val="F26B43"/>
          </p15:clr>
        </p15:guide>
        <p15:guide id="4" pos="3795" userDrawn="1">
          <p15:clr>
            <a:srgbClr val="F26B43"/>
          </p15:clr>
        </p15:guide>
        <p15:guide id="11" pos="166" userDrawn="1">
          <p15:clr>
            <a:srgbClr val="F26B43"/>
          </p15:clr>
        </p15:guide>
        <p15:guide id="12" pos="257" userDrawn="1">
          <p15:clr>
            <a:srgbClr val="F26B43"/>
          </p15:clr>
        </p15:guide>
        <p15:guide id="17" pos="4793" userDrawn="1">
          <p15:clr>
            <a:srgbClr val="F26B43"/>
          </p15:clr>
        </p15:guide>
        <p15:guide id="18" pos="4702" userDrawn="1">
          <p15:clr>
            <a:srgbClr val="F26B43"/>
          </p15:clr>
        </p15:guide>
        <p15:guide id="19" pos="5609" userDrawn="1">
          <p15:clr>
            <a:srgbClr val="F26B43"/>
          </p15:clr>
        </p15:guide>
        <p15:guide id="20" pos="5700" userDrawn="1">
          <p15:clr>
            <a:srgbClr val="F26B43"/>
          </p15:clr>
        </p15:guide>
        <p15:guide id="21" pos="6516" userDrawn="1">
          <p15:clr>
            <a:srgbClr val="F26B43"/>
          </p15:clr>
        </p15:guide>
        <p15:guide id="22" pos="6607" userDrawn="1">
          <p15:clr>
            <a:srgbClr val="F26B43"/>
          </p15:clr>
        </p15:guide>
        <p15:guide id="23" pos="7423" userDrawn="1">
          <p15:clr>
            <a:srgbClr val="F26B43"/>
          </p15:clr>
        </p15:guide>
        <p15:guide id="24" pos="7514" userDrawn="1">
          <p15:clr>
            <a:srgbClr val="F26B43"/>
          </p15:clr>
        </p15:guide>
        <p15:guide id="25" pos="2978" userDrawn="1">
          <p15:clr>
            <a:srgbClr val="F26B43"/>
          </p15:clr>
        </p15:guide>
        <p15:guide id="26" pos="2887" userDrawn="1">
          <p15:clr>
            <a:srgbClr val="F26B43"/>
          </p15:clr>
        </p15:guide>
        <p15:guide id="27" pos="2071" userDrawn="1">
          <p15:clr>
            <a:srgbClr val="F26B43"/>
          </p15:clr>
        </p15:guide>
        <p15:guide id="28" pos="1980" userDrawn="1">
          <p15:clr>
            <a:srgbClr val="F26B43"/>
          </p15:clr>
        </p15:guide>
        <p15:guide id="29" pos="1164" userDrawn="1">
          <p15:clr>
            <a:srgbClr val="F26B43"/>
          </p15:clr>
        </p15:guide>
        <p15:guide id="30" pos="1073" userDrawn="1">
          <p15:clr>
            <a:srgbClr val="F26B43"/>
          </p15:clr>
        </p15:guide>
        <p15:guide id="31" orient="horz" pos="300" userDrawn="1">
          <p15:clr>
            <a:srgbClr val="F26B43"/>
          </p15:clr>
        </p15:guide>
        <p15:guide id="32" orient="horz" pos="391" userDrawn="1">
          <p15:clr>
            <a:srgbClr val="F26B43"/>
          </p15:clr>
        </p15:guide>
        <p15:guide id="33" orient="horz" pos="1207" userDrawn="1">
          <p15:clr>
            <a:srgbClr val="F26B43"/>
          </p15:clr>
        </p15:guide>
        <p15:guide id="34" orient="horz" pos="1298" userDrawn="1">
          <p15:clr>
            <a:srgbClr val="F26B43"/>
          </p15:clr>
        </p15:guide>
        <p15:guide id="35" orient="horz" pos="2115" userDrawn="1">
          <p15:clr>
            <a:srgbClr val="F26B43"/>
          </p15:clr>
        </p15:guide>
        <p15:guide id="36" orient="horz" pos="2205" userDrawn="1">
          <p15:clr>
            <a:srgbClr val="F26B43"/>
          </p15:clr>
        </p15:guide>
        <p15:guide id="37" orient="horz" pos="3022" userDrawn="1">
          <p15:clr>
            <a:srgbClr val="F26B43"/>
          </p15:clr>
        </p15:guide>
        <p15:guide id="38" orient="horz" pos="3113" userDrawn="1">
          <p15:clr>
            <a:srgbClr val="F26B43"/>
          </p15:clr>
        </p15:guide>
        <p15:guide id="39" orient="horz" pos="3929" userDrawn="1">
          <p15:clr>
            <a:srgbClr val="F26B43"/>
          </p15:clr>
        </p15:guide>
        <p15:guide id="40"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11" Type="http://schemas.microsoft.com/office/2007/relationships/hdphoto" Target="../media/hdphoto2.wdp"/><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svg"/><Relationship Id="rId7"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1.sv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16" name="Freeform: Shape 10">
            <a:extLst>
              <a:ext uri="{FF2B5EF4-FFF2-40B4-BE49-F238E27FC236}">
                <a16:creationId xmlns:a16="http://schemas.microsoft.com/office/drawing/2014/main" id="{2F0E00C3-4613-415F-BE3A-78FBAD906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495175" cy="6858000"/>
          </a:xfrm>
          <a:custGeom>
            <a:avLst/>
            <a:gdLst>
              <a:gd name="connsiteX0" fmla="*/ 0 w 10495175"/>
              <a:gd name="connsiteY0" fmla="*/ 0 h 6858000"/>
              <a:gd name="connsiteX1" fmla="*/ 5289224 w 10495175"/>
              <a:gd name="connsiteY1" fmla="*/ 0 h 6858000"/>
              <a:gd name="connsiteX2" fmla="*/ 6736007 w 10495175"/>
              <a:gd name="connsiteY2" fmla="*/ 0 h 6858000"/>
              <a:gd name="connsiteX3" fmla="*/ 6998753 w 10495175"/>
              <a:gd name="connsiteY3" fmla="*/ 0 h 6858000"/>
              <a:gd name="connsiteX4" fmla="*/ 7778919 w 10495175"/>
              <a:gd name="connsiteY4" fmla="*/ 0 h 6858000"/>
              <a:gd name="connsiteX5" fmla="*/ 8872152 w 10495175"/>
              <a:gd name="connsiteY5" fmla="*/ 0 h 6858000"/>
              <a:gd name="connsiteX6" fmla="*/ 8894276 w 10495175"/>
              <a:gd name="connsiteY6" fmla="*/ 14997 h 6858000"/>
              <a:gd name="connsiteX7" fmla="*/ 10495175 w 10495175"/>
              <a:gd name="connsiteY7" fmla="*/ 3621656 h 6858000"/>
              <a:gd name="connsiteX8" fmla="*/ 8620825 w 10495175"/>
              <a:gd name="connsiteY8" fmla="*/ 6374814 h 6858000"/>
              <a:gd name="connsiteX9" fmla="*/ 8104177 w 10495175"/>
              <a:gd name="connsiteY9" fmla="*/ 6780599 h 6858000"/>
              <a:gd name="connsiteX10" fmla="*/ 7992421 w 10495175"/>
              <a:gd name="connsiteY10" fmla="*/ 6858000 h 6858000"/>
              <a:gd name="connsiteX11" fmla="*/ 7778919 w 10495175"/>
              <a:gd name="connsiteY11" fmla="*/ 6858000 h 6858000"/>
              <a:gd name="connsiteX12" fmla="*/ 6998753 w 10495175"/>
              <a:gd name="connsiteY12" fmla="*/ 6858000 h 6858000"/>
              <a:gd name="connsiteX13" fmla="*/ 6736007 w 10495175"/>
              <a:gd name="connsiteY13" fmla="*/ 6858000 h 6858000"/>
              <a:gd name="connsiteX14" fmla="*/ 5289224 w 10495175"/>
              <a:gd name="connsiteY14" fmla="*/ 6858000 h 6858000"/>
              <a:gd name="connsiteX15" fmla="*/ 0 w 10495175"/>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95175" h="6858000">
                <a:moveTo>
                  <a:pt x="0" y="0"/>
                </a:moveTo>
                <a:lnTo>
                  <a:pt x="5289224" y="0"/>
                </a:lnTo>
                <a:lnTo>
                  <a:pt x="6736007" y="0"/>
                </a:lnTo>
                <a:lnTo>
                  <a:pt x="6998753" y="0"/>
                </a:lnTo>
                <a:lnTo>
                  <a:pt x="7778919" y="0"/>
                </a:lnTo>
                <a:lnTo>
                  <a:pt x="8872152" y="0"/>
                </a:lnTo>
                <a:lnTo>
                  <a:pt x="8894276" y="14997"/>
                </a:lnTo>
                <a:cubicBezTo>
                  <a:pt x="9921439" y="754641"/>
                  <a:pt x="10495175" y="2093192"/>
                  <a:pt x="10495175" y="3621656"/>
                </a:cubicBezTo>
                <a:cubicBezTo>
                  <a:pt x="10495175" y="4969131"/>
                  <a:pt x="9566450" y="5602839"/>
                  <a:pt x="8620825" y="6374814"/>
                </a:cubicBezTo>
                <a:cubicBezTo>
                  <a:pt x="8448622" y="6515397"/>
                  <a:pt x="8277995" y="6653108"/>
                  <a:pt x="8104177" y="6780599"/>
                </a:cubicBezTo>
                <a:lnTo>
                  <a:pt x="7992421" y="6858000"/>
                </a:lnTo>
                <a:lnTo>
                  <a:pt x="7778919" y="6858000"/>
                </a:lnTo>
                <a:lnTo>
                  <a:pt x="6998753" y="6858000"/>
                </a:lnTo>
                <a:lnTo>
                  <a:pt x="6736007" y="6858000"/>
                </a:lnTo>
                <a:lnTo>
                  <a:pt x="528922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980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5964"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7301ACEF-F4A7-B583-9252-6C27E3642124}"/>
              </a:ext>
            </a:extLst>
          </p:cNvPr>
          <p:cNvSpPr txBox="1">
            <a:spLocks/>
          </p:cNvSpPr>
          <p:nvPr/>
        </p:nvSpPr>
        <p:spPr>
          <a:xfrm>
            <a:off x="965200" y="2225332"/>
            <a:ext cx="8580244" cy="1945819"/>
          </a:xfrm>
          <a:prstGeom prst="rect">
            <a:avLst/>
          </a:prstGeom>
        </p:spPr>
        <p:txBody>
          <a:bodyPr/>
          <a:lstStyle>
            <a:lvl1pPr algn="l" defTabSz="914400" rtl="0" eaLnBrk="1" latinLnBrk="0" hangingPunct="1">
              <a:lnSpc>
                <a:spcPct val="90000"/>
              </a:lnSpc>
              <a:spcBef>
                <a:spcPct val="0"/>
              </a:spcBef>
              <a:buNone/>
              <a:defRPr sz="3600" b="1" kern="1200" cap="all" baseline="0">
                <a:solidFill>
                  <a:schemeClr val="tx1"/>
                </a:solidFill>
                <a:latin typeface="Segoe UI" panose="020B0502040204020203" pitchFamily="34" charset="0"/>
                <a:ea typeface="+mj-ea"/>
                <a:cs typeface="Segoe UI" panose="020B0502040204020203" pitchFamily="34" charset="0"/>
              </a:defRPr>
            </a:lvl1pPr>
          </a:lstStyle>
          <a:p>
            <a:pPr defTabSz="758952">
              <a:spcAft>
                <a:spcPts val="600"/>
              </a:spcAft>
            </a:pPr>
            <a:r>
              <a:rPr lang="da-DK" dirty="0"/>
              <a:t>USING TECHNOLOGY AND ARTIFICIAL INTELIGENCE TO ANALYSE DATA</a:t>
            </a:r>
          </a:p>
        </p:txBody>
      </p:sp>
      <p:sp>
        <p:nvSpPr>
          <p:cNvPr id="3" name="Subtitle 2">
            <a:extLst>
              <a:ext uri="{FF2B5EF4-FFF2-40B4-BE49-F238E27FC236}">
                <a16:creationId xmlns:a16="http://schemas.microsoft.com/office/drawing/2014/main" id="{D58A1454-EA09-3E91-5644-1B6409FB5593}"/>
              </a:ext>
            </a:extLst>
          </p:cNvPr>
          <p:cNvSpPr txBox="1">
            <a:spLocks/>
          </p:cNvSpPr>
          <p:nvPr/>
        </p:nvSpPr>
        <p:spPr>
          <a:xfrm>
            <a:off x="1083845" y="4277735"/>
            <a:ext cx="7616603" cy="3537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58952">
              <a:spcBef>
                <a:spcPts val="830"/>
              </a:spcBef>
              <a:buNone/>
            </a:pPr>
            <a:r>
              <a:rPr lang="da-DK" sz="2400" kern="1200" dirty="0">
                <a:solidFill>
                  <a:schemeClr val="tx1"/>
                </a:solidFill>
                <a:latin typeface="Segoe UI" panose="020B0502040204020203" pitchFamily="34" charset="0"/>
                <a:ea typeface="+mn-ea"/>
                <a:cs typeface="Segoe UI" panose="020B0502040204020203" pitchFamily="34" charset="0"/>
              </a:rPr>
              <a:t>Niels Jørgen Kjær</a:t>
            </a:r>
          </a:p>
          <a:p>
            <a:pPr marL="0" indent="0" defTabSz="758952">
              <a:spcBef>
                <a:spcPts val="830"/>
              </a:spcBef>
              <a:buNone/>
            </a:pPr>
            <a:endParaRPr lang="da-DK" sz="2400" dirty="0"/>
          </a:p>
        </p:txBody>
      </p:sp>
      <p:sp>
        <p:nvSpPr>
          <p:cNvPr id="4" name="Rectangle 3">
            <a:extLst>
              <a:ext uri="{FF2B5EF4-FFF2-40B4-BE49-F238E27FC236}">
                <a16:creationId xmlns:a16="http://schemas.microsoft.com/office/drawing/2014/main" id="{28000E5D-8751-03BC-B72B-BDC6C3565586}"/>
              </a:ext>
            </a:extLst>
          </p:cNvPr>
          <p:cNvSpPr/>
          <p:nvPr/>
        </p:nvSpPr>
        <p:spPr>
          <a:xfrm flipV="1">
            <a:off x="1083845" y="3284778"/>
            <a:ext cx="8461599" cy="45719"/>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dirty="0"/>
          </a:p>
        </p:txBody>
      </p:sp>
      <p:pic>
        <p:nvPicPr>
          <p:cNvPr id="6" name="Picture 5">
            <a:extLst>
              <a:ext uri="{FF2B5EF4-FFF2-40B4-BE49-F238E27FC236}">
                <a16:creationId xmlns:a16="http://schemas.microsoft.com/office/drawing/2014/main" id="{BA0BA2D1-5B93-FE9D-4B95-A3678F5A41B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098" b="87805" l="6371" r="96122">
                        <a14:foregroundMark x1="56510" y1="64634" x2="56510" y2="64634"/>
                        <a14:foregroundMark x1="62327" y1="64634" x2="62327" y2="64634"/>
                        <a14:foregroundMark x1="68421" y1="62195" x2="68421" y2="62195"/>
                        <a14:foregroundMark x1="73684" y1="64634" x2="73684" y2="64634"/>
                        <a14:foregroundMark x1="79501" y1="60976" x2="79501" y2="60976"/>
                        <a14:foregroundMark x1="82271" y1="58537" x2="82271" y2="58537"/>
                        <a14:foregroundMark x1="44321" y1="59756" x2="44321" y2="59756"/>
                        <a14:foregroundMark x1="39335" y1="62195" x2="39335" y2="62195"/>
                        <a14:foregroundMark x1="32964" y1="64634" x2="32964" y2="64634"/>
                        <a14:foregroundMark x1="28255" y1="52439" x2="28255" y2="52439"/>
                        <a14:foregroundMark x1="22438" y1="59756" x2="22438" y2="59756"/>
                        <a14:foregroundMark x1="16343" y1="59756" x2="16343" y2="59756"/>
                        <a14:foregroundMark x1="11080" y1="43902" x2="11080" y2="43902"/>
                        <a14:foregroundMark x1="7479" y1="43902" x2="7479" y2="43902"/>
                        <a14:foregroundMark x1="86704" y1="19512" x2="86704" y2="19512"/>
                        <a14:foregroundMark x1="86150" y1="10976" x2="86150" y2="10976"/>
                        <a14:foregroundMark x1="90305" y1="9756" x2="90305" y2="9756"/>
                        <a14:foregroundMark x1="92798" y1="14634" x2="92798" y2="14634"/>
                        <a14:foregroundMark x1="96122" y1="25610" x2="96122" y2="25610"/>
                        <a14:foregroundMark x1="94183" y1="17073" x2="94183" y2="17073"/>
                        <a14:foregroundMark x1="91967" y1="6098" x2="91967" y2="6098"/>
                        <a14:foregroundMark x1="89197" y1="34146" x2="89197" y2="34146"/>
                        <a14:foregroundMark x1="54294" y1="43902" x2="54294" y2="43902"/>
                      </a14:backgroundRemoval>
                    </a14:imgEffect>
                  </a14:imgLayer>
                </a14:imgProps>
              </a:ext>
            </a:extLst>
          </a:blip>
          <a:stretch>
            <a:fillRect/>
          </a:stretch>
        </p:blipFill>
        <p:spPr>
          <a:xfrm>
            <a:off x="10568451" y="989350"/>
            <a:ext cx="1593210" cy="361892"/>
          </a:xfrm>
          <a:prstGeom prst="rect">
            <a:avLst/>
          </a:prstGeom>
        </p:spPr>
      </p:pic>
      <p:pic>
        <p:nvPicPr>
          <p:cNvPr id="8" name="Picture 7">
            <a:extLst>
              <a:ext uri="{FF2B5EF4-FFF2-40B4-BE49-F238E27FC236}">
                <a16:creationId xmlns:a16="http://schemas.microsoft.com/office/drawing/2014/main" id="{475AA38A-52C5-08F6-43D0-DD59AAEF972C}"/>
              </a:ext>
            </a:extLst>
          </p:cNvPr>
          <p:cNvPicPr>
            <a:picLocks noChangeAspect="1"/>
          </p:cNvPicPr>
          <p:nvPr/>
        </p:nvPicPr>
        <p:blipFill>
          <a:blip r:embed="rId4"/>
          <a:stretch>
            <a:fillRect/>
          </a:stretch>
        </p:blipFill>
        <p:spPr>
          <a:xfrm>
            <a:off x="10589539" y="-3438"/>
            <a:ext cx="1608681" cy="810880"/>
          </a:xfrm>
          <a:prstGeom prst="rect">
            <a:avLst/>
          </a:prstGeom>
        </p:spPr>
      </p:pic>
    </p:spTree>
    <p:extLst>
      <p:ext uri="{BB962C8B-B14F-4D97-AF65-F5344CB8AC3E}">
        <p14:creationId xmlns:p14="http://schemas.microsoft.com/office/powerpoint/2010/main" val="4202753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ACEF-F4A7-B583-9252-6C27E3642124}"/>
              </a:ext>
            </a:extLst>
          </p:cNvPr>
          <p:cNvSpPr txBox="1">
            <a:spLocks/>
          </p:cNvSpPr>
          <p:nvPr/>
        </p:nvSpPr>
        <p:spPr>
          <a:xfrm>
            <a:off x="3765549" y="2431338"/>
            <a:ext cx="4660900" cy="922018"/>
          </a:xfrm>
          <a:prstGeom prst="rect">
            <a:avLst/>
          </a:prstGeom>
        </p:spPr>
        <p:txBody>
          <a:bodyPr/>
          <a:lstStyle>
            <a:lvl1pPr algn="l" defTabSz="914400" rtl="0" eaLnBrk="1" latinLnBrk="0" hangingPunct="1">
              <a:lnSpc>
                <a:spcPct val="90000"/>
              </a:lnSpc>
              <a:spcBef>
                <a:spcPct val="0"/>
              </a:spcBef>
              <a:buNone/>
              <a:defRPr sz="3600" b="1" kern="1200" cap="all" baseline="0">
                <a:solidFill>
                  <a:schemeClr val="tx1"/>
                </a:solidFill>
                <a:latin typeface="Segoe UI" panose="020B0502040204020203" pitchFamily="34" charset="0"/>
                <a:ea typeface="+mj-ea"/>
                <a:cs typeface="Segoe UI" panose="020B0502040204020203" pitchFamily="34" charset="0"/>
              </a:defRPr>
            </a:lvl1pPr>
          </a:lstStyle>
          <a:p>
            <a:pPr defTabSz="758952">
              <a:spcAft>
                <a:spcPts val="600"/>
              </a:spcAft>
            </a:pPr>
            <a:r>
              <a:rPr lang="da-DK" sz="6000" dirty="0" err="1"/>
              <a:t>Thank</a:t>
            </a:r>
            <a:r>
              <a:rPr lang="da-DK" sz="6000" dirty="0"/>
              <a:t> </a:t>
            </a:r>
            <a:r>
              <a:rPr lang="da-DK" sz="6000" dirty="0" err="1"/>
              <a:t>you</a:t>
            </a:r>
            <a:endParaRPr lang="da-DK" sz="6000" dirty="0"/>
          </a:p>
        </p:txBody>
      </p:sp>
      <p:sp>
        <p:nvSpPr>
          <p:cNvPr id="4" name="Rectangle 3">
            <a:extLst>
              <a:ext uri="{FF2B5EF4-FFF2-40B4-BE49-F238E27FC236}">
                <a16:creationId xmlns:a16="http://schemas.microsoft.com/office/drawing/2014/main" id="{28000E5D-8751-03BC-B72B-BDC6C3565586}"/>
              </a:ext>
            </a:extLst>
          </p:cNvPr>
          <p:cNvSpPr/>
          <p:nvPr/>
        </p:nvSpPr>
        <p:spPr>
          <a:xfrm flipV="1">
            <a:off x="1865199" y="3307637"/>
            <a:ext cx="8461599" cy="45719"/>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18103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ACEF-F4A7-B583-9252-6C27E3642124}"/>
              </a:ext>
            </a:extLst>
          </p:cNvPr>
          <p:cNvSpPr txBox="1">
            <a:spLocks/>
          </p:cNvSpPr>
          <p:nvPr/>
        </p:nvSpPr>
        <p:spPr>
          <a:xfrm>
            <a:off x="3807525" y="2715988"/>
            <a:ext cx="4239196" cy="922018"/>
          </a:xfrm>
          <a:prstGeom prst="rect">
            <a:avLst/>
          </a:prstGeom>
        </p:spPr>
        <p:txBody>
          <a:bodyPr/>
          <a:lstStyle>
            <a:lvl1pPr algn="l" defTabSz="914400" rtl="0" eaLnBrk="1" latinLnBrk="0" hangingPunct="1">
              <a:lnSpc>
                <a:spcPct val="90000"/>
              </a:lnSpc>
              <a:spcBef>
                <a:spcPct val="0"/>
              </a:spcBef>
              <a:buNone/>
              <a:defRPr sz="3600" b="1" kern="1200" cap="all" baseline="0">
                <a:solidFill>
                  <a:schemeClr val="tx1"/>
                </a:solidFill>
                <a:latin typeface="Segoe UI" panose="020B0502040204020203" pitchFamily="34" charset="0"/>
                <a:ea typeface="+mj-ea"/>
                <a:cs typeface="Segoe UI" panose="020B0502040204020203" pitchFamily="34" charset="0"/>
              </a:defRPr>
            </a:lvl1pPr>
          </a:lstStyle>
          <a:p>
            <a:pPr defTabSz="758952">
              <a:spcAft>
                <a:spcPts val="600"/>
              </a:spcAft>
            </a:pPr>
            <a:r>
              <a:rPr lang="en-US" sz="3200" dirty="0"/>
              <a:t>Additional</a:t>
            </a:r>
            <a:r>
              <a:rPr lang="da-DK" sz="3200" dirty="0"/>
              <a:t> slides</a:t>
            </a:r>
          </a:p>
        </p:txBody>
      </p:sp>
      <p:sp>
        <p:nvSpPr>
          <p:cNvPr id="4" name="Rectangle 3">
            <a:extLst>
              <a:ext uri="{FF2B5EF4-FFF2-40B4-BE49-F238E27FC236}">
                <a16:creationId xmlns:a16="http://schemas.microsoft.com/office/drawing/2014/main" id="{28000E5D-8751-03BC-B72B-BDC6C3565586}"/>
              </a:ext>
            </a:extLst>
          </p:cNvPr>
          <p:cNvSpPr/>
          <p:nvPr/>
        </p:nvSpPr>
        <p:spPr>
          <a:xfrm flipV="1">
            <a:off x="1865199" y="3307637"/>
            <a:ext cx="8461599" cy="45719"/>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563222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50DC8C-D4D4-D622-2EF9-7AEEB424FC1F}"/>
              </a:ext>
            </a:extLst>
          </p:cNvPr>
          <p:cNvSpPr>
            <a:spLocks noGrp="1"/>
          </p:cNvSpPr>
          <p:nvPr>
            <p:ph type="body" sz="quarter" idx="10"/>
          </p:nvPr>
        </p:nvSpPr>
        <p:spPr/>
        <p:txBody>
          <a:bodyPr/>
          <a:lstStyle/>
          <a:p>
            <a:r>
              <a:rPr lang="da-DK" dirty="0"/>
              <a:t>The </a:t>
            </a:r>
            <a:r>
              <a:rPr lang="da-DK" dirty="0" err="1"/>
              <a:t>algorithm</a:t>
            </a:r>
            <a:r>
              <a:rPr lang="da-DK" dirty="0"/>
              <a:t> in action</a:t>
            </a:r>
          </a:p>
        </p:txBody>
      </p:sp>
      <p:sp>
        <p:nvSpPr>
          <p:cNvPr id="3" name="Text Placeholder 2">
            <a:extLst>
              <a:ext uri="{FF2B5EF4-FFF2-40B4-BE49-F238E27FC236}">
                <a16:creationId xmlns:a16="http://schemas.microsoft.com/office/drawing/2014/main" id="{130AD758-87A3-3CF4-70D5-1973030C7206}"/>
              </a:ext>
            </a:extLst>
          </p:cNvPr>
          <p:cNvSpPr>
            <a:spLocks noGrp="1"/>
          </p:cNvSpPr>
          <p:nvPr>
            <p:ph type="body" sz="quarter" idx="11"/>
          </p:nvPr>
        </p:nvSpPr>
        <p:spPr>
          <a:xfrm>
            <a:off x="1847850" y="2060575"/>
            <a:ext cx="8496300" cy="701731"/>
          </a:xfrm>
        </p:spPr>
        <p:txBody>
          <a:bodyPr/>
          <a:lstStyle/>
          <a:p>
            <a:r>
              <a:rPr lang="da-DK" b="1" dirty="0">
                <a:latin typeface="+mn-lt"/>
              </a:rPr>
              <a:t>OECD-DAC</a:t>
            </a:r>
            <a:r>
              <a:rPr lang="da-DK" dirty="0">
                <a:latin typeface="+mn-lt"/>
              </a:rPr>
              <a:t> and </a:t>
            </a:r>
            <a:r>
              <a:rPr lang="da-DK" b="1" dirty="0">
                <a:latin typeface="+mn-lt"/>
              </a:rPr>
              <a:t>IATI</a:t>
            </a:r>
            <a:r>
              <a:rPr lang="da-DK" dirty="0">
                <a:latin typeface="+mn-lt"/>
              </a:rPr>
              <a:t> data from </a:t>
            </a:r>
            <a:r>
              <a:rPr lang="en-US" b="1" dirty="0">
                <a:latin typeface="+mn-lt"/>
              </a:rPr>
              <a:t>years</a:t>
            </a:r>
            <a:r>
              <a:rPr lang="da-DK" dirty="0">
                <a:latin typeface="+mn-lt"/>
              </a:rPr>
              <a:t> </a:t>
            </a:r>
            <a:r>
              <a:rPr lang="da-DK" b="1" dirty="0">
                <a:latin typeface="+mn-lt"/>
              </a:rPr>
              <a:t>2011 </a:t>
            </a:r>
            <a:r>
              <a:rPr lang="da-DK" dirty="0">
                <a:latin typeface="+mn-lt"/>
              </a:rPr>
              <a:t>and</a:t>
            </a:r>
            <a:r>
              <a:rPr lang="da-DK" b="1" dirty="0">
                <a:latin typeface="+mn-lt"/>
              </a:rPr>
              <a:t> 2021 </a:t>
            </a:r>
            <a:r>
              <a:rPr lang="da-DK" dirty="0">
                <a:latin typeface="+mn-lt"/>
              </a:rPr>
              <a:t>in the </a:t>
            </a:r>
            <a:r>
              <a:rPr lang="en-US" b="1" dirty="0">
                <a:latin typeface="+mn-lt"/>
              </a:rPr>
              <a:t>biodiversity</a:t>
            </a:r>
            <a:r>
              <a:rPr lang="da-DK" b="1" dirty="0">
                <a:latin typeface="+mn-lt"/>
              </a:rPr>
              <a:t>, land </a:t>
            </a:r>
            <a:r>
              <a:rPr lang="en-US" b="1" dirty="0">
                <a:latin typeface="+mn-lt"/>
              </a:rPr>
              <a:t>rights, forestry sector</a:t>
            </a:r>
            <a:r>
              <a:rPr lang="en-US" dirty="0">
                <a:latin typeface="+mn-lt"/>
              </a:rPr>
              <a:t>.</a:t>
            </a:r>
          </a:p>
        </p:txBody>
      </p:sp>
      <p:sp>
        <p:nvSpPr>
          <p:cNvPr id="4" name="TextBox 3">
            <a:extLst>
              <a:ext uri="{FF2B5EF4-FFF2-40B4-BE49-F238E27FC236}">
                <a16:creationId xmlns:a16="http://schemas.microsoft.com/office/drawing/2014/main" id="{9D4AD14F-437B-C495-1A0B-733809839969}"/>
              </a:ext>
            </a:extLst>
          </p:cNvPr>
          <p:cNvSpPr txBox="1"/>
          <p:nvPr/>
        </p:nvSpPr>
        <p:spPr>
          <a:xfrm>
            <a:off x="1498030" y="3080032"/>
            <a:ext cx="9804400" cy="1015663"/>
          </a:xfrm>
          <a:prstGeom prst="rect">
            <a:avLst/>
          </a:prstGeom>
          <a:noFill/>
          <a:ln>
            <a:solidFill>
              <a:schemeClr val="accent3"/>
            </a:solidFill>
          </a:ln>
        </p:spPr>
        <p:txBody>
          <a:bodyPr wrap="square" rtlCol="0">
            <a:spAutoFit/>
          </a:bodyPr>
          <a:lstStyle/>
          <a:p>
            <a:pPr algn="just"/>
            <a:r>
              <a:rPr lang="en-US" sz="1500" b="1" dirty="0"/>
              <a:t>Project description:</a:t>
            </a:r>
          </a:p>
          <a:p>
            <a:pPr algn="just"/>
            <a:r>
              <a:rPr lang="en-US" sz="1500" dirty="0"/>
              <a:t>The objective of </a:t>
            </a:r>
            <a:r>
              <a:rPr lang="en-US" sz="1500" dirty="0" err="1"/>
              <a:t>teh</a:t>
            </a:r>
            <a:r>
              <a:rPr lang="en-US" sz="1500" dirty="0"/>
              <a:t> project is to </a:t>
            </a:r>
            <a:r>
              <a:rPr lang="en-US" sz="1500" dirty="0" err="1"/>
              <a:t>realise</a:t>
            </a:r>
            <a:r>
              <a:rPr lang="en-US" sz="1500" dirty="0"/>
              <a:t> comprehensive land reforms with the following key outputs: effective and vibrant network of NSA in the land sector; </a:t>
            </a:r>
            <a:r>
              <a:rPr lang="en-US" sz="1500" dirty="0" err="1"/>
              <a:t>finalisation</a:t>
            </a:r>
            <a:r>
              <a:rPr lang="en-US" sz="1500" dirty="0"/>
              <a:t> and implementation of Kenya's National land Policy; </a:t>
            </a:r>
            <a:r>
              <a:rPr lang="en-US" sz="1500" dirty="0" err="1"/>
              <a:t>Constittional</a:t>
            </a:r>
            <a:r>
              <a:rPr lang="en-US" sz="1500" dirty="0"/>
              <a:t> </a:t>
            </a:r>
            <a:r>
              <a:rPr lang="en-US" sz="1500" dirty="0" err="1"/>
              <a:t>revioew</a:t>
            </a:r>
            <a:r>
              <a:rPr lang="en-US" sz="1500" dirty="0"/>
              <a:t> incorporating principles of equity in access to land, property rights and democratic governance of Natural Resources.</a:t>
            </a:r>
            <a:endParaRPr lang="da-DK" sz="1500" dirty="0"/>
          </a:p>
        </p:txBody>
      </p:sp>
      <p:sp>
        <p:nvSpPr>
          <p:cNvPr id="5" name="TextBox 4">
            <a:extLst>
              <a:ext uri="{FF2B5EF4-FFF2-40B4-BE49-F238E27FC236}">
                <a16:creationId xmlns:a16="http://schemas.microsoft.com/office/drawing/2014/main" id="{110B4CC0-D67D-8D31-4720-45348602D448}"/>
              </a:ext>
            </a:extLst>
          </p:cNvPr>
          <p:cNvSpPr txBox="1"/>
          <p:nvPr/>
        </p:nvSpPr>
        <p:spPr>
          <a:xfrm>
            <a:off x="2368129" y="6080141"/>
            <a:ext cx="4701412" cy="338554"/>
          </a:xfrm>
          <a:prstGeom prst="rect">
            <a:avLst/>
          </a:prstGeom>
          <a:noFill/>
        </p:spPr>
        <p:txBody>
          <a:bodyPr wrap="square" rtlCol="0">
            <a:spAutoFit/>
          </a:bodyPr>
          <a:lstStyle/>
          <a:p>
            <a:r>
              <a:rPr lang="da-DK" sz="1600" dirty="0"/>
              <a:t>Human </a:t>
            </a:r>
            <a:r>
              <a:rPr lang="da-DK" sz="1600" dirty="0" err="1"/>
              <a:t>rights</a:t>
            </a:r>
            <a:r>
              <a:rPr lang="da-DK" sz="1600" dirty="0"/>
              <a:t> </a:t>
            </a:r>
            <a:r>
              <a:rPr lang="da-DK" sz="1600" dirty="0" err="1"/>
              <a:t>category</a:t>
            </a:r>
            <a:r>
              <a:rPr lang="da-DK" sz="1600" dirty="0"/>
              <a:t>: </a:t>
            </a:r>
            <a:r>
              <a:rPr lang="da-DK" sz="1600" b="1" dirty="0"/>
              <a:t>Land &amp; Property </a:t>
            </a:r>
            <a:r>
              <a:rPr lang="da-DK" sz="1600" b="1" dirty="0" err="1"/>
              <a:t>rights</a:t>
            </a:r>
            <a:endParaRPr lang="da-DK" sz="1600" b="1" dirty="0"/>
          </a:p>
        </p:txBody>
      </p:sp>
      <p:pic>
        <p:nvPicPr>
          <p:cNvPr id="6" name="Picture 5" descr="A red sign with white symbols&#10;&#10;Description automatically generated">
            <a:extLst>
              <a:ext uri="{FF2B5EF4-FFF2-40B4-BE49-F238E27FC236}">
                <a16:creationId xmlns:a16="http://schemas.microsoft.com/office/drawing/2014/main" id="{04309D9D-4D66-E7BD-2B20-2BDFABF42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350" y="4262320"/>
            <a:ext cx="1323521" cy="2285472"/>
          </a:xfrm>
          <a:prstGeom prst="rect">
            <a:avLst/>
          </a:prstGeom>
        </p:spPr>
      </p:pic>
      <p:pic>
        <p:nvPicPr>
          <p:cNvPr id="7" name="Picture 6" descr="A yellow sign with white text and wheat ears&#10;&#10;Description automatically generated">
            <a:extLst>
              <a:ext uri="{FF2B5EF4-FFF2-40B4-BE49-F238E27FC236}">
                <a16:creationId xmlns:a16="http://schemas.microsoft.com/office/drawing/2014/main" id="{EC35C37C-44B1-C768-7C0E-74F97660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909" y="4262320"/>
            <a:ext cx="1323521" cy="2281424"/>
          </a:xfrm>
          <a:prstGeom prst="rect">
            <a:avLst/>
          </a:prstGeom>
        </p:spPr>
      </p:pic>
      <p:cxnSp>
        <p:nvCxnSpPr>
          <p:cNvPr id="8" name="Connector: Elbow 7">
            <a:extLst>
              <a:ext uri="{FF2B5EF4-FFF2-40B4-BE49-F238E27FC236}">
                <a16:creationId xmlns:a16="http://schemas.microsoft.com/office/drawing/2014/main" id="{7C8FD4B2-3BED-A6FD-F815-F509A718D29B}"/>
              </a:ext>
            </a:extLst>
          </p:cNvPr>
          <p:cNvCxnSpPr>
            <a:cxnSpLocks/>
          </p:cNvCxnSpPr>
          <p:nvPr/>
        </p:nvCxnSpPr>
        <p:spPr>
          <a:xfrm rot="16200000" flipH="1">
            <a:off x="1139811" y="5142855"/>
            <a:ext cx="1711731" cy="501394"/>
          </a:xfrm>
          <a:prstGeom prst="bentConnector3">
            <a:avLst>
              <a:gd name="adj1" fmla="val 10023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17E86F5D-92A9-3D81-1FBB-160C8BAA5838}"/>
              </a:ext>
            </a:extLst>
          </p:cNvPr>
          <p:cNvCxnSpPr>
            <a:cxnSpLocks/>
          </p:cNvCxnSpPr>
          <p:nvPr/>
        </p:nvCxnSpPr>
        <p:spPr>
          <a:xfrm>
            <a:off x="1744980" y="4146895"/>
            <a:ext cx="528321" cy="390791"/>
          </a:xfrm>
          <a:prstGeom prst="bentConnector3">
            <a:avLst>
              <a:gd name="adj1" fmla="val 0"/>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2523C64-275A-5B0E-4E08-A4E1F0CD0B32}"/>
              </a:ext>
            </a:extLst>
          </p:cNvPr>
          <p:cNvSpPr txBox="1"/>
          <p:nvPr/>
        </p:nvSpPr>
        <p:spPr>
          <a:xfrm>
            <a:off x="2368129" y="4395742"/>
            <a:ext cx="3494219" cy="338554"/>
          </a:xfrm>
          <a:prstGeom prst="rect">
            <a:avLst/>
          </a:prstGeom>
          <a:noFill/>
        </p:spPr>
        <p:txBody>
          <a:bodyPr wrap="square" rtlCol="0">
            <a:spAutoFit/>
          </a:bodyPr>
          <a:lstStyle/>
          <a:p>
            <a:r>
              <a:rPr lang="da-DK" sz="1600" dirty="0"/>
              <a:t>SDG </a:t>
            </a:r>
            <a:r>
              <a:rPr lang="da-DK" sz="1600" dirty="0" err="1"/>
              <a:t>targets</a:t>
            </a:r>
            <a:r>
              <a:rPr lang="da-DK" sz="1600" dirty="0"/>
              <a:t>: </a:t>
            </a:r>
            <a:r>
              <a:rPr lang="da-DK" sz="1600" b="1" dirty="0"/>
              <a:t>1.4</a:t>
            </a:r>
            <a:r>
              <a:rPr lang="da-DK" sz="1600" dirty="0"/>
              <a:t> and </a:t>
            </a:r>
            <a:r>
              <a:rPr lang="da-DK" sz="1600" b="1" dirty="0"/>
              <a:t>2.3</a:t>
            </a:r>
          </a:p>
        </p:txBody>
      </p:sp>
    </p:spTree>
    <p:extLst>
      <p:ext uri="{BB962C8B-B14F-4D97-AF65-F5344CB8AC3E}">
        <p14:creationId xmlns:p14="http://schemas.microsoft.com/office/powerpoint/2010/main" val="390812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95FDB68-A342-1C13-F7ED-A0069F01FFB6}"/>
              </a:ext>
            </a:extLst>
          </p:cNvPr>
          <p:cNvPicPr>
            <a:picLocks noChangeAspect="1"/>
          </p:cNvPicPr>
          <p:nvPr/>
        </p:nvPicPr>
        <p:blipFill>
          <a:blip r:embed="rId2"/>
          <a:stretch>
            <a:fillRect/>
          </a:stretch>
        </p:blipFill>
        <p:spPr>
          <a:xfrm rot="16200000">
            <a:off x="402953" y="4524416"/>
            <a:ext cx="269981" cy="590550"/>
          </a:xfrm>
          <a:prstGeom prst="rect">
            <a:avLst/>
          </a:prstGeom>
        </p:spPr>
      </p:pic>
      <p:graphicFrame>
        <p:nvGraphicFramePr>
          <p:cNvPr id="2" name="Table 2">
            <a:extLst>
              <a:ext uri="{FF2B5EF4-FFF2-40B4-BE49-F238E27FC236}">
                <a16:creationId xmlns:a16="http://schemas.microsoft.com/office/drawing/2014/main" id="{6A7BCF48-0B21-85ED-72D4-7DD81A7FB540}"/>
              </a:ext>
            </a:extLst>
          </p:cNvPr>
          <p:cNvGraphicFramePr>
            <a:graphicFrameLocks noGrp="1"/>
          </p:cNvGraphicFramePr>
          <p:nvPr>
            <p:extLst>
              <p:ext uri="{D42A27DB-BD31-4B8C-83A1-F6EECF244321}">
                <p14:modId xmlns:p14="http://schemas.microsoft.com/office/powerpoint/2010/main" val="1665829102"/>
              </p:ext>
            </p:extLst>
          </p:nvPr>
        </p:nvGraphicFramePr>
        <p:xfrm>
          <a:off x="1547912" y="3682727"/>
          <a:ext cx="10401420" cy="2225040"/>
        </p:xfrm>
        <a:graphic>
          <a:graphicData uri="http://schemas.openxmlformats.org/drawingml/2006/table">
            <a:tbl>
              <a:tblPr firstRow="1" bandRow="1">
                <a:tableStyleId>{5940675A-B579-460E-94D1-54222C63F5DA}</a:tableStyleId>
              </a:tblPr>
              <a:tblGrid>
                <a:gridCol w="1040142">
                  <a:extLst>
                    <a:ext uri="{9D8B030D-6E8A-4147-A177-3AD203B41FA5}">
                      <a16:colId xmlns:a16="http://schemas.microsoft.com/office/drawing/2014/main" val="1248782285"/>
                    </a:ext>
                  </a:extLst>
                </a:gridCol>
                <a:gridCol w="1040142">
                  <a:extLst>
                    <a:ext uri="{9D8B030D-6E8A-4147-A177-3AD203B41FA5}">
                      <a16:colId xmlns:a16="http://schemas.microsoft.com/office/drawing/2014/main" val="2131803520"/>
                    </a:ext>
                  </a:extLst>
                </a:gridCol>
                <a:gridCol w="1040142">
                  <a:extLst>
                    <a:ext uri="{9D8B030D-6E8A-4147-A177-3AD203B41FA5}">
                      <a16:colId xmlns:a16="http://schemas.microsoft.com/office/drawing/2014/main" val="807860240"/>
                    </a:ext>
                  </a:extLst>
                </a:gridCol>
                <a:gridCol w="1040142">
                  <a:extLst>
                    <a:ext uri="{9D8B030D-6E8A-4147-A177-3AD203B41FA5}">
                      <a16:colId xmlns:a16="http://schemas.microsoft.com/office/drawing/2014/main" val="3274177934"/>
                    </a:ext>
                  </a:extLst>
                </a:gridCol>
                <a:gridCol w="1040142">
                  <a:extLst>
                    <a:ext uri="{9D8B030D-6E8A-4147-A177-3AD203B41FA5}">
                      <a16:colId xmlns:a16="http://schemas.microsoft.com/office/drawing/2014/main" val="363341375"/>
                    </a:ext>
                  </a:extLst>
                </a:gridCol>
                <a:gridCol w="1040142">
                  <a:extLst>
                    <a:ext uri="{9D8B030D-6E8A-4147-A177-3AD203B41FA5}">
                      <a16:colId xmlns:a16="http://schemas.microsoft.com/office/drawing/2014/main" val="2076464124"/>
                    </a:ext>
                  </a:extLst>
                </a:gridCol>
                <a:gridCol w="1040142">
                  <a:extLst>
                    <a:ext uri="{9D8B030D-6E8A-4147-A177-3AD203B41FA5}">
                      <a16:colId xmlns:a16="http://schemas.microsoft.com/office/drawing/2014/main" val="2395268631"/>
                    </a:ext>
                  </a:extLst>
                </a:gridCol>
                <a:gridCol w="1040142">
                  <a:extLst>
                    <a:ext uri="{9D8B030D-6E8A-4147-A177-3AD203B41FA5}">
                      <a16:colId xmlns:a16="http://schemas.microsoft.com/office/drawing/2014/main" val="3959641101"/>
                    </a:ext>
                  </a:extLst>
                </a:gridCol>
                <a:gridCol w="1040142">
                  <a:extLst>
                    <a:ext uri="{9D8B030D-6E8A-4147-A177-3AD203B41FA5}">
                      <a16:colId xmlns:a16="http://schemas.microsoft.com/office/drawing/2014/main" val="1908860244"/>
                    </a:ext>
                  </a:extLst>
                </a:gridCol>
                <a:gridCol w="1040142">
                  <a:extLst>
                    <a:ext uri="{9D8B030D-6E8A-4147-A177-3AD203B41FA5}">
                      <a16:colId xmlns:a16="http://schemas.microsoft.com/office/drawing/2014/main" val="1894415472"/>
                    </a:ext>
                  </a:extLst>
                </a:gridCol>
              </a:tblGrid>
              <a:tr h="370840">
                <a:tc>
                  <a:txBody>
                    <a:bodyPr/>
                    <a:lstStyle/>
                    <a:p>
                      <a:pPr algn="l" fontAlgn="b"/>
                      <a:r>
                        <a:rPr lang="da-DK" sz="1200" b="0" u="none" strike="noStrike" dirty="0">
                          <a:solidFill>
                            <a:srgbClr val="000000"/>
                          </a:solidFill>
                          <a:effectLst/>
                          <a:latin typeface="+mn-lt"/>
                        </a:rPr>
                        <a:t>The</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err="1">
                          <a:solidFill>
                            <a:srgbClr val="000000"/>
                          </a:solidFill>
                          <a:effectLst/>
                          <a:latin typeface="+mn-lt"/>
                        </a:rPr>
                        <a:t>objective</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of</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err="1">
                          <a:solidFill>
                            <a:srgbClr val="000000"/>
                          </a:solidFill>
                          <a:effectLst/>
                          <a:latin typeface="+mn-lt"/>
                        </a:rPr>
                        <a:t>teh</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err="1">
                          <a:solidFill>
                            <a:srgbClr val="000000"/>
                          </a:solidFill>
                          <a:effectLst/>
                          <a:latin typeface="+mn-lt"/>
                        </a:rPr>
                        <a:t>project</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is</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to</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err="1">
                          <a:solidFill>
                            <a:srgbClr val="000000"/>
                          </a:solidFill>
                          <a:effectLst/>
                          <a:latin typeface="+mn-lt"/>
                        </a:rPr>
                        <a:t>realise</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err="1">
                          <a:solidFill>
                            <a:srgbClr val="000000"/>
                          </a:solidFill>
                          <a:effectLst/>
                          <a:latin typeface="+mn-lt"/>
                        </a:rPr>
                        <a:t>comprehensive</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land</a:t>
                      </a:r>
                      <a:endParaRPr lang="da-DK"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3244687"/>
                  </a:ext>
                </a:extLst>
              </a:tr>
              <a:tr h="370840">
                <a:tc>
                  <a:txBody>
                    <a:bodyPr/>
                    <a:lstStyle/>
                    <a:p>
                      <a:pPr algn="l" fontAlgn="b"/>
                      <a:r>
                        <a:rPr lang="da-DK" sz="1200" b="0" u="none" strike="noStrike">
                          <a:solidFill>
                            <a:srgbClr val="000000"/>
                          </a:solidFill>
                          <a:effectLst/>
                          <a:latin typeface="+mn-lt"/>
                        </a:rPr>
                        <a:t>reforms</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with</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the</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following</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key</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outputs</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effective</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and</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vibrant</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dirty="0" err="1">
                          <a:solidFill>
                            <a:srgbClr val="000000"/>
                          </a:solidFill>
                          <a:effectLst/>
                          <a:latin typeface="+mn-lt"/>
                        </a:rPr>
                        <a:t>network</a:t>
                      </a:r>
                      <a:endParaRPr lang="da-DK"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743696968"/>
                  </a:ext>
                </a:extLst>
              </a:tr>
              <a:tr h="370840">
                <a:tc>
                  <a:txBody>
                    <a:bodyPr/>
                    <a:lstStyle/>
                    <a:p>
                      <a:pPr algn="l" fontAlgn="b"/>
                      <a:r>
                        <a:rPr lang="da-DK" sz="1200" b="0" u="none" strike="noStrike">
                          <a:solidFill>
                            <a:srgbClr val="000000"/>
                          </a:solidFill>
                          <a:effectLst/>
                          <a:latin typeface="+mn-lt"/>
                        </a:rPr>
                        <a:t>of</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NSA</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in</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the</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land</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sector</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dirty="0" err="1">
                          <a:solidFill>
                            <a:srgbClr val="000000"/>
                          </a:solidFill>
                          <a:effectLst/>
                          <a:latin typeface="+mn-lt"/>
                        </a:rPr>
                        <a:t>finalisation</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and</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implementation</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of</a:t>
                      </a:r>
                      <a:endParaRPr lang="da-DK"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678515771"/>
                  </a:ext>
                </a:extLst>
              </a:tr>
              <a:tr h="370840">
                <a:tc>
                  <a:txBody>
                    <a:bodyPr/>
                    <a:lstStyle/>
                    <a:p>
                      <a:pPr algn="l" fontAlgn="b"/>
                      <a:r>
                        <a:rPr lang="da-DK" sz="1200" b="0" u="none" strike="noStrike">
                          <a:solidFill>
                            <a:srgbClr val="000000"/>
                          </a:solidFill>
                          <a:effectLst/>
                          <a:latin typeface="+mn-lt"/>
                        </a:rPr>
                        <a:t>Kenya</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s</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National</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land</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policy</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Constittional</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revioew</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incorporating</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principles</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of</a:t>
                      </a:r>
                      <a:endParaRPr lang="da-DK"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520844913"/>
                  </a:ext>
                </a:extLst>
              </a:tr>
              <a:tr h="370840">
                <a:tc>
                  <a:txBody>
                    <a:bodyPr/>
                    <a:lstStyle/>
                    <a:p>
                      <a:pPr algn="l" fontAlgn="b"/>
                      <a:r>
                        <a:rPr lang="da-DK" sz="1200" b="0" u="none" strike="noStrike">
                          <a:solidFill>
                            <a:srgbClr val="000000"/>
                          </a:solidFill>
                          <a:effectLst/>
                          <a:latin typeface="+mn-lt"/>
                        </a:rPr>
                        <a:t>equity</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in</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access</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to</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land</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property</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rights</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and</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democratic</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dirty="0" err="1">
                          <a:solidFill>
                            <a:srgbClr val="000000"/>
                          </a:solidFill>
                          <a:effectLst/>
                          <a:latin typeface="+mn-lt"/>
                        </a:rPr>
                        <a:t>governance</a:t>
                      </a:r>
                      <a:endParaRPr lang="da-DK"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056871715"/>
                  </a:ext>
                </a:extLst>
              </a:tr>
              <a:tr h="370840">
                <a:tc>
                  <a:txBody>
                    <a:bodyPr/>
                    <a:lstStyle/>
                    <a:p>
                      <a:pPr algn="l" fontAlgn="b"/>
                      <a:r>
                        <a:rPr lang="da-DK" sz="1200" b="0" u="none" strike="noStrike">
                          <a:solidFill>
                            <a:srgbClr val="000000"/>
                          </a:solidFill>
                          <a:effectLst/>
                          <a:latin typeface="+mn-lt"/>
                        </a:rPr>
                        <a:t>of</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natural</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dirty="0" err="1">
                          <a:solidFill>
                            <a:srgbClr val="000000"/>
                          </a:solidFill>
                          <a:effectLst/>
                          <a:latin typeface="+mn-lt"/>
                        </a:rPr>
                        <a:t>resources</a:t>
                      </a:r>
                      <a:endParaRPr lang="da-DK" sz="1200" b="0" i="0" u="none" strike="noStrike" dirty="0">
                        <a:solidFill>
                          <a:srgbClr val="000000"/>
                        </a:solidFill>
                        <a:effectLst/>
                        <a:latin typeface="+mn-lt"/>
                      </a:endParaRPr>
                    </a:p>
                  </a:txBody>
                  <a:tcPr marL="9525" marR="9525" marT="9525" marB="0" anchor="b"/>
                </a:tc>
                <a:tc>
                  <a:txBody>
                    <a:bodyPr/>
                    <a:lstStyle/>
                    <a:p>
                      <a:pPr algn="l" fontAlgn="b"/>
                      <a:endParaRPr lang="da-DK" sz="1200" b="0" i="0" u="none" strike="noStrike">
                        <a:solidFill>
                          <a:srgbClr val="000000"/>
                        </a:solidFill>
                        <a:effectLst/>
                        <a:latin typeface="+mn-lt"/>
                      </a:endParaRPr>
                    </a:p>
                  </a:txBody>
                  <a:tcPr marL="9525" marR="9525" marT="9525" marB="0" anchor="b"/>
                </a:tc>
                <a:tc>
                  <a:txBody>
                    <a:bodyPr/>
                    <a:lstStyle/>
                    <a:p>
                      <a:pPr algn="l" fontAlgn="b"/>
                      <a:endParaRPr lang="da-DK" sz="1200" b="0" i="0" u="none" strike="noStrike">
                        <a:solidFill>
                          <a:srgbClr val="000000"/>
                        </a:solidFill>
                        <a:effectLst/>
                        <a:latin typeface="+mn-lt"/>
                      </a:endParaRPr>
                    </a:p>
                  </a:txBody>
                  <a:tcPr marL="9525" marR="9525" marT="9525" marB="0" anchor="b"/>
                </a:tc>
                <a:tc>
                  <a:txBody>
                    <a:bodyPr/>
                    <a:lstStyle/>
                    <a:p>
                      <a:pPr algn="l" fontAlgn="b"/>
                      <a:endParaRPr lang="da-DK" sz="1200" b="0" i="0" u="none" strike="noStrike">
                        <a:solidFill>
                          <a:srgbClr val="000000"/>
                        </a:solidFill>
                        <a:effectLst/>
                        <a:latin typeface="+mn-lt"/>
                      </a:endParaRPr>
                    </a:p>
                  </a:txBody>
                  <a:tcPr marL="9525" marR="9525" marT="9525" marB="0" anchor="b"/>
                </a:tc>
                <a:tc>
                  <a:txBody>
                    <a:bodyPr/>
                    <a:lstStyle/>
                    <a:p>
                      <a:pPr algn="l" fontAlgn="b"/>
                      <a:endParaRPr lang="da-DK" sz="1200" b="0" i="0" u="none" strike="noStrike">
                        <a:solidFill>
                          <a:srgbClr val="000000"/>
                        </a:solidFill>
                        <a:effectLst/>
                        <a:latin typeface="+mn-lt"/>
                      </a:endParaRPr>
                    </a:p>
                  </a:txBody>
                  <a:tcPr marL="9525" marR="9525" marT="9525" marB="0" anchor="b"/>
                </a:tc>
                <a:tc>
                  <a:txBody>
                    <a:bodyPr/>
                    <a:lstStyle/>
                    <a:p>
                      <a:pPr algn="l" fontAlgn="b"/>
                      <a:endParaRPr lang="da-DK" sz="1200" b="0" i="0" u="none" strike="noStrike">
                        <a:solidFill>
                          <a:srgbClr val="000000"/>
                        </a:solidFill>
                        <a:effectLst/>
                        <a:latin typeface="+mn-lt"/>
                      </a:endParaRPr>
                    </a:p>
                  </a:txBody>
                  <a:tcPr marL="9525" marR="9525" marT="9525" marB="0" anchor="b"/>
                </a:tc>
                <a:tc>
                  <a:txBody>
                    <a:bodyPr/>
                    <a:lstStyle/>
                    <a:p>
                      <a:pPr algn="l" fontAlgn="b"/>
                      <a:endParaRPr lang="da-DK" sz="1200" b="0" i="0" u="none" strike="noStrike">
                        <a:solidFill>
                          <a:srgbClr val="000000"/>
                        </a:solidFill>
                        <a:effectLst/>
                        <a:latin typeface="+mn-lt"/>
                      </a:endParaRPr>
                    </a:p>
                  </a:txBody>
                  <a:tcPr marL="9525" marR="9525" marT="9525" marB="0" anchor="b"/>
                </a:tc>
                <a:tc>
                  <a:txBody>
                    <a:bodyPr/>
                    <a:lstStyle/>
                    <a:p>
                      <a:pPr algn="l" fontAlgn="b"/>
                      <a:endParaRPr lang="da-DK"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717949089"/>
                  </a:ext>
                </a:extLst>
              </a:tr>
            </a:tbl>
          </a:graphicData>
        </a:graphic>
      </p:graphicFrame>
      <p:sp>
        <p:nvSpPr>
          <p:cNvPr id="3" name="TextBox 2">
            <a:extLst>
              <a:ext uri="{FF2B5EF4-FFF2-40B4-BE49-F238E27FC236}">
                <a16:creationId xmlns:a16="http://schemas.microsoft.com/office/drawing/2014/main" id="{3FBE44C7-E347-7809-3B0D-5CF5AB75CFAA}"/>
              </a:ext>
            </a:extLst>
          </p:cNvPr>
          <p:cNvSpPr txBox="1"/>
          <p:nvPr/>
        </p:nvSpPr>
        <p:spPr>
          <a:xfrm>
            <a:off x="1689099" y="579082"/>
            <a:ext cx="9804400" cy="1477328"/>
          </a:xfrm>
          <a:prstGeom prst="rect">
            <a:avLst/>
          </a:prstGeom>
          <a:noFill/>
          <a:ln>
            <a:solidFill>
              <a:schemeClr val="accent3"/>
            </a:solidFill>
          </a:ln>
        </p:spPr>
        <p:txBody>
          <a:bodyPr wrap="square" rtlCol="0">
            <a:spAutoFit/>
          </a:bodyPr>
          <a:lstStyle/>
          <a:p>
            <a:pPr algn="just"/>
            <a:r>
              <a:rPr lang="en-US" b="1" dirty="0"/>
              <a:t>Project description:</a:t>
            </a:r>
          </a:p>
          <a:p>
            <a:pPr algn="just"/>
            <a:r>
              <a:rPr lang="en-US" dirty="0"/>
              <a:t>The objective of </a:t>
            </a:r>
            <a:r>
              <a:rPr lang="en-US" dirty="0" err="1"/>
              <a:t>teh</a:t>
            </a:r>
            <a:r>
              <a:rPr lang="en-US" dirty="0"/>
              <a:t> project is to </a:t>
            </a:r>
            <a:r>
              <a:rPr lang="en-US" dirty="0" err="1"/>
              <a:t>realise</a:t>
            </a:r>
            <a:r>
              <a:rPr lang="en-US" dirty="0"/>
              <a:t> comprehensive land reforms with the following key outputs: effective and vibrant network of NSA in the land sector; </a:t>
            </a:r>
            <a:r>
              <a:rPr lang="en-US" dirty="0" err="1"/>
              <a:t>finalisation</a:t>
            </a:r>
            <a:r>
              <a:rPr lang="en-US" dirty="0"/>
              <a:t> and implementation of Kenya's National land Policy; </a:t>
            </a:r>
            <a:r>
              <a:rPr lang="en-US" dirty="0" err="1"/>
              <a:t>Constittional</a:t>
            </a:r>
            <a:r>
              <a:rPr lang="en-US" dirty="0"/>
              <a:t> </a:t>
            </a:r>
            <a:r>
              <a:rPr lang="en-US" dirty="0" err="1"/>
              <a:t>revioew</a:t>
            </a:r>
            <a:r>
              <a:rPr lang="en-US" dirty="0"/>
              <a:t> incorporating principles of equity in access to land, property rights and democratic governance of Natural Resources.</a:t>
            </a:r>
            <a:endParaRPr lang="da-DK" dirty="0"/>
          </a:p>
        </p:txBody>
      </p:sp>
      <p:graphicFrame>
        <p:nvGraphicFramePr>
          <p:cNvPr id="4" name="Table 4">
            <a:extLst>
              <a:ext uri="{FF2B5EF4-FFF2-40B4-BE49-F238E27FC236}">
                <a16:creationId xmlns:a16="http://schemas.microsoft.com/office/drawing/2014/main" id="{71F2FF83-A92B-CC29-81C7-46E3B6EA2ADF}"/>
              </a:ext>
            </a:extLst>
          </p:cNvPr>
          <p:cNvGraphicFramePr>
            <a:graphicFrameLocks noGrp="1"/>
          </p:cNvGraphicFramePr>
          <p:nvPr>
            <p:extLst>
              <p:ext uri="{D42A27DB-BD31-4B8C-83A1-F6EECF244321}">
                <p14:modId xmlns:p14="http://schemas.microsoft.com/office/powerpoint/2010/main" val="1210685308"/>
              </p:ext>
            </p:extLst>
          </p:nvPr>
        </p:nvGraphicFramePr>
        <p:xfrm>
          <a:off x="1559389" y="3682727"/>
          <a:ext cx="10389940" cy="2229485"/>
        </p:xfrm>
        <a:graphic>
          <a:graphicData uri="http://schemas.openxmlformats.org/drawingml/2006/table">
            <a:tbl>
              <a:tblPr firstRow="1" bandRow="1">
                <a:tableStyleId>{5940675A-B579-460E-94D1-54222C63F5DA}</a:tableStyleId>
              </a:tblPr>
              <a:tblGrid>
                <a:gridCol w="1038994">
                  <a:extLst>
                    <a:ext uri="{9D8B030D-6E8A-4147-A177-3AD203B41FA5}">
                      <a16:colId xmlns:a16="http://schemas.microsoft.com/office/drawing/2014/main" val="642820133"/>
                    </a:ext>
                  </a:extLst>
                </a:gridCol>
                <a:gridCol w="1038994">
                  <a:extLst>
                    <a:ext uri="{9D8B030D-6E8A-4147-A177-3AD203B41FA5}">
                      <a16:colId xmlns:a16="http://schemas.microsoft.com/office/drawing/2014/main" val="1726687690"/>
                    </a:ext>
                  </a:extLst>
                </a:gridCol>
                <a:gridCol w="1038994">
                  <a:extLst>
                    <a:ext uri="{9D8B030D-6E8A-4147-A177-3AD203B41FA5}">
                      <a16:colId xmlns:a16="http://schemas.microsoft.com/office/drawing/2014/main" val="2095207644"/>
                    </a:ext>
                  </a:extLst>
                </a:gridCol>
                <a:gridCol w="1038994">
                  <a:extLst>
                    <a:ext uri="{9D8B030D-6E8A-4147-A177-3AD203B41FA5}">
                      <a16:colId xmlns:a16="http://schemas.microsoft.com/office/drawing/2014/main" val="3539528664"/>
                    </a:ext>
                  </a:extLst>
                </a:gridCol>
                <a:gridCol w="1038994">
                  <a:extLst>
                    <a:ext uri="{9D8B030D-6E8A-4147-A177-3AD203B41FA5}">
                      <a16:colId xmlns:a16="http://schemas.microsoft.com/office/drawing/2014/main" val="1125307272"/>
                    </a:ext>
                  </a:extLst>
                </a:gridCol>
                <a:gridCol w="1038994">
                  <a:extLst>
                    <a:ext uri="{9D8B030D-6E8A-4147-A177-3AD203B41FA5}">
                      <a16:colId xmlns:a16="http://schemas.microsoft.com/office/drawing/2014/main" val="829968659"/>
                    </a:ext>
                  </a:extLst>
                </a:gridCol>
                <a:gridCol w="1038994">
                  <a:extLst>
                    <a:ext uri="{9D8B030D-6E8A-4147-A177-3AD203B41FA5}">
                      <a16:colId xmlns:a16="http://schemas.microsoft.com/office/drawing/2014/main" val="3421282570"/>
                    </a:ext>
                  </a:extLst>
                </a:gridCol>
                <a:gridCol w="1038994">
                  <a:extLst>
                    <a:ext uri="{9D8B030D-6E8A-4147-A177-3AD203B41FA5}">
                      <a16:colId xmlns:a16="http://schemas.microsoft.com/office/drawing/2014/main" val="2882353391"/>
                    </a:ext>
                  </a:extLst>
                </a:gridCol>
                <a:gridCol w="1038994">
                  <a:extLst>
                    <a:ext uri="{9D8B030D-6E8A-4147-A177-3AD203B41FA5}">
                      <a16:colId xmlns:a16="http://schemas.microsoft.com/office/drawing/2014/main" val="4146863086"/>
                    </a:ext>
                  </a:extLst>
                </a:gridCol>
                <a:gridCol w="1038994">
                  <a:extLst>
                    <a:ext uri="{9D8B030D-6E8A-4147-A177-3AD203B41FA5}">
                      <a16:colId xmlns:a16="http://schemas.microsoft.com/office/drawing/2014/main" val="1970213088"/>
                    </a:ext>
                  </a:extLst>
                </a:gridCol>
              </a:tblGrid>
              <a:tr h="370840">
                <a:tc>
                  <a:txBody>
                    <a:bodyPr/>
                    <a:lstStyle/>
                    <a:p>
                      <a:pPr algn="l" fontAlgn="b"/>
                      <a:r>
                        <a:rPr lang="da-DK" sz="1200" b="0" u="none" strike="noStrike" dirty="0">
                          <a:solidFill>
                            <a:srgbClr val="000000"/>
                          </a:solidFill>
                          <a:effectLst/>
                          <a:latin typeface="+mn-lt"/>
                        </a:rPr>
                        <a:t>The</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err="1">
                          <a:solidFill>
                            <a:srgbClr val="000000"/>
                          </a:solidFill>
                          <a:effectLst/>
                          <a:latin typeface="+mn-lt"/>
                        </a:rPr>
                        <a:t>Objective</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 Of</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 </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Project</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Is</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To</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Reality</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err="1">
                          <a:solidFill>
                            <a:srgbClr val="000000"/>
                          </a:solidFill>
                          <a:effectLst/>
                          <a:latin typeface="+mn-lt"/>
                        </a:rPr>
                        <a:t>Comprehension</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Land</a:t>
                      </a:r>
                      <a:endParaRPr lang="da-DK"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933074188"/>
                  </a:ext>
                </a:extLst>
              </a:tr>
              <a:tr h="370840">
                <a:tc>
                  <a:txBody>
                    <a:bodyPr/>
                    <a:lstStyle/>
                    <a:p>
                      <a:pPr algn="l" fontAlgn="b"/>
                      <a:r>
                        <a:rPr lang="da-DK" sz="1200" b="0" u="none" strike="noStrike" dirty="0">
                          <a:solidFill>
                            <a:srgbClr val="000000"/>
                          </a:solidFill>
                          <a:effectLst/>
                          <a:latin typeface="+mn-lt"/>
                        </a:rPr>
                        <a:t>Reform</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With</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 The</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 </a:t>
                      </a:r>
                      <a:r>
                        <a:rPr lang="da-DK" sz="1200" b="0" u="none" strike="noStrike" dirty="0" err="1">
                          <a:solidFill>
                            <a:srgbClr val="000000"/>
                          </a:solidFill>
                          <a:effectLst/>
                          <a:latin typeface="+mn-lt"/>
                        </a:rPr>
                        <a:t>Follow</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Key</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Output</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Effective</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And</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Vibrant</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Network</a:t>
                      </a:r>
                      <a:endParaRPr lang="da-DK"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836280749"/>
                  </a:ext>
                </a:extLst>
              </a:tr>
              <a:tr h="370840">
                <a:tc>
                  <a:txBody>
                    <a:bodyPr/>
                    <a:lstStyle/>
                    <a:p>
                      <a:pPr algn="l" fontAlgn="b"/>
                      <a:r>
                        <a:rPr lang="da-DK" sz="1200" b="0" u="none" strike="noStrike" dirty="0">
                          <a:solidFill>
                            <a:srgbClr val="000000"/>
                          </a:solidFill>
                          <a:effectLst/>
                          <a:latin typeface="+mn-lt"/>
                        </a:rPr>
                        <a:t> Of</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NSA</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In</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The</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i="0" u="none" strike="noStrike" dirty="0">
                          <a:solidFill>
                            <a:srgbClr val="000000"/>
                          </a:solidFill>
                          <a:effectLst/>
                          <a:latin typeface="+mn-lt"/>
                        </a:rPr>
                        <a:t>Land</a:t>
                      </a:r>
                    </a:p>
                  </a:txBody>
                  <a:tcPr marL="9525" marR="9525" marT="9525" marB="0" anchor="b">
                    <a:solidFill>
                      <a:srgbClr val="5B9BD5"/>
                    </a:solidFill>
                  </a:tcPr>
                </a:tc>
                <a:tc>
                  <a:txBody>
                    <a:bodyPr/>
                    <a:lstStyle/>
                    <a:p>
                      <a:pPr algn="l" fontAlgn="b"/>
                      <a:r>
                        <a:rPr lang="da-DK" sz="1200" b="0" u="none" strike="noStrike">
                          <a:solidFill>
                            <a:srgbClr val="000000"/>
                          </a:solidFill>
                          <a:effectLst/>
                          <a:latin typeface="+mn-lt"/>
                        </a:rPr>
                        <a:t>Sector</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Final</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 And</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 </a:t>
                      </a:r>
                      <a:r>
                        <a:rPr lang="da-DK" sz="1200" b="0" u="none" strike="noStrike" dirty="0" err="1">
                          <a:solidFill>
                            <a:srgbClr val="000000"/>
                          </a:solidFill>
                          <a:effectLst/>
                          <a:latin typeface="+mn-lt"/>
                        </a:rPr>
                        <a:t>Implement</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 Of</a:t>
                      </a:r>
                      <a:endParaRPr lang="da-DK"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284001830"/>
                  </a:ext>
                </a:extLst>
              </a:tr>
              <a:tr h="370840">
                <a:tc>
                  <a:txBody>
                    <a:bodyPr/>
                    <a:lstStyle/>
                    <a:p>
                      <a:pPr algn="l" fontAlgn="b"/>
                      <a:r>
                        <a:rPr lang="da-DK" sz="1200" b="0" u="none" strike="noStrike" dirty="0">
                          <a:solidFill>
                            <a:srgbClr val="000000"/>
                          </a:solidFill>
                          <a:effectLst/>
                          <a:latin typeface="+mn-lt"/>
                        </a:rPr>
                        <a:t>Kenya</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S</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National</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Land</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Policy</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 </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 </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Incorporate</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Principles</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 Of</a:t>
                      </a:r>
                      <a:endParaRPr lang="da-DK"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577942770"/>
                  </a:ext>
                </a:extLst>
              </a:tr>
              <a:tr h="370840">
                <a:tc>
                  <a:txBody>
                    <a:bodyPr/>
                    <a:lstStyle/>
                    <a:p>
                      <a:pPr algn="l" fontAlgn="b"/>
                      <a:r>
                        <a:rPr lang="da-DK" sz="1200" b="0" u="none" strike="noStrike">
                          <a:solidFill>
                            <a:srgbClr val="000000"/>
                          </a:solidFill>
                          <a:effectLst/>
                          <a:latin typeface="+mn-lt"/>
                        </a:rPr>
                        <a:t>Equity</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 </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Access</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 </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 </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Property</a:t>
                      </a:r>
                      <a:endParaRPr lang="da-DK" sz="1200" b="0" i="0" u="none" strike="noStrike" dirty="0">
                        <a:solidFill>
                          <a:srgbClr val="000000"/>
                        </a:solidFill>
                        <a:effectLst/>
                        <a:latin typeface="+mn-lt"/>
                      </a:endParaRPr>
                    </a:p>
                  </a:txBody>
                  <a:tcPr marL="9525" marR="9525" marT="9525" marB="0" anchor="b">
                    <a:solidFill>
                      <a:srgbClr val="BC7068"/>
                    </a:solidFill>
                  </a:tcPr>
                </a:tc>
                <a:tc>
                  <a:txBody>
                    <a:bodyPr/>
                    <a:lstStyle/>
                    <a:p>
                      <a:pPr algn="l" fontAlgn="b"/>
                      <a:r>
                        <a:rPr lang="da-DK" sz="1200" b="0" u="none" strike="noStrike" dirty="0">
                          <a:solidFill>
                            <a:srgbClr val="000000"/>
                          </a:solidFill>
                          <a:effectLst/>
                          <a:latin typeface="+mn-lt"/>
                        </a:rPr>
                        <a:t>Rights</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 And</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err="1">
                          <a:solidFill>
                            <a:srgbClr val="000000"/>
                          </a:solidFill>
                          <a:effectLst/>
                          <a:latin typeface="+mn-lt"/>
                        </a:rPr>
                        <a:t>Democratic</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err="1">
                          <a:solidFill>
                            <a:srgbClr val="000000"/>
                          </a:solidFill>
                          <a:effectLst/>
                          <a:latin typeface="+mn-lt"/>
                        </a:rPr>
                        <a:t>Government</a:t>
                      </a:r>
                      <a:endParaRPr lang="da-DK"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005692372"/>
                  </a:ext>
                </a:extLst>
              </a:tr>
              <a:tr h="370840">
                <a:tc>
                  <a:txBody>
                    <a:bodyPr/>
                    <a:lstStyle/>
                    <a:p>
                      <a:pPr algn="l" fontAlgn="b"/>
                      <a:r>
                        <a:rPr lang="da-DK" sz="1200" b="0" u="none" strike="noStrike" dirty="0">
                          <a:solidFill>
                            <a:srgbClr val="000000"/>
                          </a:solidFill>
                          <a:effectLst/>
                          <a:latin typeface="+mn-lt"/>
                        </a:rPr>
                        <a:t> Of</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Natural</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Resource</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dirty="0" err="1">
                          <a:solidFill>
                            <a:srgbClr val="000000"/>
                          </a:solidFill>
                          <a:effectLst/>
                          <a:latin typeface="+mn-lt"/>
                        </a:rPr>
                        <a:t>LandReform</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dirty="0" err="1">
                          <a:solidFill>
                            <a:srgbClr val="000000"/>
                          </a:solidFill>
                          <a:effectLst/>
                          <a:latin typeface="+mn-lt"/>
                        </a:rPr>
                        <a:t>LandRights</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NaturalResource</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 </a:t>
                      </a:r>
                      <a:endParaRPr lang="da-DK" sz="1200" b="0" i="0" u="none" strike="noStrike" dirty="0">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 </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a:solidFill>
                            <a:srgbClr val="000000"/>
                          </a:solidFill>
                          <a:effectLst/>
                          <a:latin typeface="+mn-lt"/>
                        </a:rPr>
                        <a:t> </a:t>
                      </a:r>
                      <a:endParaRPr lang="da-DK" sz="1200" b="0" i="0" u="none" strike="noStrike">
                        <a:solidFill>
                          <a:srgbClr val="000000"/>
                        </a:solidFill>
                        <a:effectLst/>
                        <a:latin typeface="+mn-lt"/>
                      </a:endParaRPr>
                    </a:p>
                  </a:txBody>
                  <a:tcPr marL="9525" marR="9525" marT="9525" marB="0" anchor="b"/>
                </a:tc>
                <a:tc>
                  <a:txBody>
                    <a:bodyPr/>
                    <a:lstStyle/>
                    <a:p>
                      <a:pPr algn="l" fontAlgn="b"/>
                      <a:r>
                        <a:rPr lang="da-DK" sz="1200" b="0" u="none" strike="noStrike" dirty="0">
                          <a:solidFill>
                            <a:srgbClr val="000000"/>
                          </a:solidFill>
                          <a:effectLst/>
                          <a:latin typeface="+mn-lt"/>
                        </a:rPr>
                        <a:t> </a:t>
                      </a:r>
                      <a:endParaRPr lang="da-DK"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833943566"/>
                  </a:ext>
                </a:extLst>
              </a:tr>
            </a:tbl>
          </a:graphicData>
        </a:graphic>
      </p:graphicFrame>
      <p:sp>
        <p:nvSpPr>
          <p:cNvPr id="18" name="TextBox 17">
            <a:extLst>
              <a:ext uri="{FF2B5EF4-FFF2-40B4-BE49-F238E27FC236}">
                <a16:creationId xmlns:a16="http://schemas.microsoft.com/office/drawing/2014/main" id="{6B9E1433-EC08-4440-A32C-4A183DB1C90D}"/>
              </a:ext>
            </a:extLst>
          </p:cNvPr>
          <p:cNvSpPr txBox="1"/>
          <p:nvPr/>
        </p:nvSpPr>
        <p:spPr>
          <a:xfrm>
            <a:off x="1587498" y="3216667"/>
            <a:ext cx="1841502" cy="338554"/>
          </a:xfrm>
          <a:prstGeom prst="rect">
            <a:avLst/>
          </a:prstGeom>
          <a:noFill/>
        </p:spPr>
        <p:txBody>
          <a:bodyPr wrap="square" rtlCol="0">
            <a:spAutoFit/>
          </a:bodyPr>
          <a:lstStyle/>
          <a:p>
            <a:r>
              <a:rPr lang="da-DK" sz="1600" dirty="0" err="1"/>
              <a:t>Purity</a:t>
            </a:r>
            <a:r>
              <a:rPr lang="da-DK" sz="1600" dirty="0"/>
              <a:t>: 100%</a:t>
            </a:r>
          </a:p>
        </p:txBody>
      </p:sp>
      <p:sp>
        <p:nvSpPr>
          <p:cNvPr id="19" name="TextBox 18">
            <a:extLst>
              <a:ext uri="{FF2B5EF4-FFF2-40B4-BE49-F238E27FC236}">
                <a16:creationId xmlns:a16="http://schemas.microsoft.com/office/drawing/2014/main" id="{57925BC2-30E9-FF0A-1B0D-CEE4B619C2E4}"/>
              </a:ext>
            </a:extLst>
          </p:cNvPr>
          <p:cNvSpPr txBox="1"/>
          <p:nvPr/>
        </p:nvSpPr>
        <p:spPr>
          <a:xfrm rot="16200000">
            <a:off x="402129" y="4425915"/>
            <a:ext cx="400110" cy="738664"/>
          </a:xfrm>
          <a:prstGeom prst="rect">
            <a:avLst/>
          </a:prstGeom>
          <a:noFill/>
        </p:spPr>
        <p:txBody>
          <a:bodyPr vert="vert" wrap="square" rtlCol="0">
            <a:spAutoFit/>
          </a:bodyPr>
          <a:lstStyle/>
          <a:p>
            <a:r>
              <a:rPr lang="da-DK" sz="1400" dirty="0"/>
              <a:t>1   2   3</a:t>
            </a:r>
          </a:p>
        </p:txBody>
      </p:sp>
      <p:sp>
        <p:nvSpPr>
          <p:cNvPr id="20" name="TextBox 19">
            <a:extLst>
              <a:ext uri="{FF2B5EF4-FFF2-40B4-BE49-F238E27FC236}">
                <a16:creationId xmlns:a16="http://schemas.microsoft.com/office/drawing/2014/main" id="{7F210773-9B09-0F5E-596E-9CE55C4E7ECB}"/>
              </a:ext>
            </a:extLst>
          </p:cNvPr>
          <p:cNvSpPr txBox="1"/>
          <p:nvPr/>
        </p:nvSpPr>
        <p:spPr>
          <a:xfrm>
            <a:off x="130572" y="3759449"/>
            <a:ext cx="1454385" cy="738664"/>
          </a:xfrm>
          <a:prstGeom prst="rect">
            <a:avLst/>
          </a:prstGeom>
          <a:noFill/>
        </p:spPr>
        <p:txBody>
          <a:bodyPr wrap="square" rtlCol="0">
            <a:spAutoFit/>
          </a:bodyPr>
          <a:lstStyle/>
          <a:p>
            <a:r>
              <a:rPr lang="da-DK" sz="1400" dirty="0"/>
              <a:t>Level of </a:t>
            </a:r>
            <a:r>
              <a:rPr lang="da-DK" sz="1400" dirty="0" err="1"/>
              <a:t>importance</a:t>
            </a:r>
            <a:r>
              <a:rPr lang="da-DK" sz="1400" dirty="0"/>
              <a:t> of the </a:t>
            </a:r>
            <a:r>
              <a:rPr lang="da-DK" sz="1400" dirty="0" err="1"/>
              <a:t>word</a:t>
            </a:r>
            <a:r>
              <a:rPr lang="da-DK" sz="1400" dirty="0"/>
              <a:t>:</a:t>
            </a:r>
          </a:p>
        </p:txBody>
      </p:sp>
      <p:sp>
        <p:nvSpPr>
          <p:cNvPr id="23" name="TextBox 22">
            <a:extLst>
              <a:ext uri="{FF2B5EF4-FFF2-40B4-BE49-F238E27FC236}">
                <a16:creationId xmlns:a16="http://schemas.microsoft.com/office/drawing/2014/main" id="{50F58CD8-3E96-5A75-AEA4-034DB0D605FA}"/>
              </a:ext>
            </a:extLst>
          </p:cNvPr>
          <p:cNvSpPr txBox="1"/>
          <p:nvPr/>
        </p:nvSpPr>
        <p:spPr>
          <a:xfrm>
            <a:off x="5708821" y="4444449"/>
            <a:ext cx="1056503" cy="338554"/>
          </a:xfrm>
          <a:prstGeom prst="rect">
            <a:avLst/>
          </a:prstGeom>
          <a:solidFill>
            <a:schemeClr val="accent5">
              <a:lumMod val="75000"/>
            </a:schemeClr>
          </a:solidFill>
        </p:spPr>
        <p:txBody>
          <a:bodyPr wrap="square" rtlCol="0">
            <a:spAutoFit/>
          </a:bodyPr>
          <a:lstStyle/>
          <a:p>
            <a:endParaRPr lang="da-DK" sz="1600" dirty="0"/>
          </a:p>
        </p:txBody>
      </p:sp>
      <p:sp>
        <p:nvSpPr>
          <p:cNvPr id="24" name="TextBox 23">
            <a:extLst>
              <a:ext uri="{FF2B5EF4-FFF2-40B4-BE49-F238E27FC236}">
                <a16:creationId xmlns:a16="http://schemas.microsoft.com/office/drawing/2014/main" id="{02F10941-D9B8-07E8-7AB2-97B9A3BCA957}"/>
              </a:ext>
            </a:extLst>
          </p:cNvPr>
          <p:cNvSpPr txBox="1"/>
          <p:nvPr/>
        </p:nvSpPr>
        <p:spPr>
          <a:xfrm>
            <a:off x="6748622" y="5176108"/>
            <a:ext cx="1056503" cy="338554"/>
          </a:xfrm>
          <a:prstGeom prst="rect">
            <a:avLst/>
          </a:prstGeom>
          <a:solidFill>
            <a:schemeClr val="accent5">
              <a:lumMod val="75000"/>
            </a:schemeClr>
          </a:solidFill>
        </p:spPr>
        <p:txBody>
          <a:bodyPr wrap="square" rtlCol="0">
            <a:spAutoFit/>
          </a:bodyPr>
          <a:lstStyle/>
          <a:p>
            <a:endParaRPr lang="da-DK" sz="1600" dirty="0"/>
          </a:p>
        </p:txBody>
      </p:sp>
      <p:sp>
        <p:nvSpPr>
          <p:cNvPr id="26" name="TextBox 25">
            <a:extLst>
              <a:ext uri="{FF2B5EF4-FFF2-40B4-BE49-F238E27FC236}">
                <a16:creationId xmlns:a16="http://schemas.microsoft.com/office/drawing/2014/main" id="{199961CA-CA96-77E7-DA38-A1C5571768B5}"/>
              </a:ext>
            </a:extLst>
          </p:cNvPr>
          <p:cNvSpPr txBox="1"/>
          <p:nvPr/>
        </p:nvSpPr>
        <p:spPr>
          <a:xfrm>
            <a:off x="2770556" y="3229611"/>
            <a:ext cx="1167852" cy="338554"/>
          </a:xfrm>
          <a:prstGeom prst="rect">
            <a:avLst/>
          </a:prstGeom>
          <a:noFill/>
        </p:spPr>
        <p:txBody>
          <a:bodyPr wrap="square">
            <a:spAutoFit/>
          </a:bodyPr>
          <a:lstStyle/>
          <a:p>
            <a:r>
              <a:rPr lang="da-DK" sz="1600" dirty="0">
                <a:sym typeface="Wingdings" panose="05000000000000000000" pitchFamily="2" charset="2"/>
              </a:rPr>
              <a:t> 85%</a:t>
            </a:r>
            <a:endParaRPr lang="da-DK" sz="1600" dirty="0"/>
          </a:p>
        </p:txBody>
      </p:sp>
      <p:sp>
        <p:nvSpPr>
          <p:cNvPr id="27" name="TextBox 26">
            <a:extLst>
              <a:ext uri="{FF2B5EF4-FFF2-40B4-BE49-F238E27FC236}">
                <a16:creationId xmlns:a16="http://schemas.microsoft.com/office/drawing/2014/main" id="{D165C45F-F0E0-2252-7E48-45AFF494C2FC}"/>
              </a:ext>
            </a:extLst>
          </p:cNvPr>
          <p:cNvSpPr txBox="1"/>
          <p:nvPr/>
        </p:nvSpPr>
        <p:spPr>
          <a:xfrm>
            <a:off x="2770556" y="3229611"/>
            <a:ext cx="1167852" cy="338554"/>
          </a:xfrm>
          <a:prstGeom prst="rect">
            <a:avLst/>
          </a:prstGeom>
          <a:noFill/>
        </p:spPr>
        <p:txBody>
          <a:bodyPr wrap="square">
            <a:spAutoFit/>
          </a:bodyPr>
          <a:lstStyle/>
          <a:p>
            <a:r>
              <a:rPr lang="da-DK" sz="1600" dirty="0">
                <a:sym typeface="Wingdings" panose="05000000000000000000" pitchFamily="2" charset="2"/>
              </a:rPr>
              <a:t> 85%</a:t>
            </a:r>
            <a:endParaRPr lang="da-DK" sz="1600" dirty="0"/>
          </a:p>
        </p:txBody>
      </p:sp>
      <p:sp>
        <p:nvSpPr>
          <p:cNvPr id="28" name="TextBox 27">
            <a:extLst>
              <a:ext uri="{FF2B5EF4-FFF2-40B4-BE49-F238E27FC236}">
                <a16:creationId xmlns:a16="http://schemas.microsoft.com/office/drawing/2014/main" id="{6572098E-3559-8887-C41A-8552C76023DA}"/>
              </a:ext>
            </a:extLst>
          </p:cNvPr>
          <p:cNvSpPr txBox="1"/>
          <p:nvPr/>
        </p:nvSpPr>
        <p:spPr>
          <a:xfrm>
            <a:off x="5708818" y="4440004"/>
            <a:ext cx="1056503" cy="338554"/>
          </a:xfrm>
          <a:prstGeom prst="rect">
            <a:avLst/>
          </a:prstGeom>
          <a:solidFill>
            <a:schemeClr val="accent5">
              <a:lumMod val="75000"/>
            </a:schemeClr>
          </a:solidFill>
        </p:spPr>
        <p:txBody>
          <a:bodyPr wrap="square" rtlCol="0">
            <a:spAutoFit/>
          </a:bodyPr>
          <a:lstStyle/>
          <a:p>
            <a:endParaRPr lang="da-DK" sz="1600" dirty="0"/>
          </a:p>
        </p:txBody>
      </p:sp>
      <p:sp>
        <p:nvSpPr>
          <p:cNvPr id="29" name="TextBox 28">
            <a:extLst>
              <a:ext uri="{FF2B5EF4-FFF2-40B4-BE49-F238E27FC236}">
                <a16:creationId xmlns:a16="http://schemas.microsoft.com/office/drawing/2014/main" id="{A2EA07B5-2905-7116-7DD0-3B19068F994F}"/>
              </a:ext>
            </a:extLst>
          </p:cNvPr>
          <p:cNvSpPr txBox="1"/>
          <p:nvPr/>
        </p:nvSpPr>
        <p:spPr>
          <a:xfrm>
            <a:off x="6748622" y="5176108"/>
            <a:ext cx="1056503" cy="338554"/>
          </a:xfrm>
          <a:prstGeom prst="rect">
            <a:avLst/>
          </a:prstGeom>
          <a:solidFill>
            <a:schemeClr val="accent5">
              <a:lumMod val="75000"/>
            </a:schemeClr>
          </a:solidFill>
        </p:spPr>
        <p:txBody>
          <a:bodyPr wrap="square" rtlCol="0">
            <a:spAutoFit/>
          </a:bodyPr>
          <a:lstStyle/>
          <a:p>
            <a:endParaRPr lang="da-DK" sz="1600" dirty="0"/>
          </a:p>
        </p:txBody>
      </p:sp>
      <p:sp>
        <p:nvSpPr>
          <p:cNvPr id="30" name="TextBox 29">
            <a:extLst>
              <a:ext uri="{FF2B5EF4-FFF2-40B4-BE49-F238E27FC236}">
                <a16:creationId xmlns:a16="http://schemas.microsoft.com/office/drawing/2014/main" id="{1DA91DFC-CFBD-8707-9CAD-7736BBA5B878}"/>
              </a:ext>
            </a:extLst>
          </p:cNvPr>
          <p:cNvSpPr txBox="1"/>
          <p:nvPr/>
        </p:nvSpPr>
        <p:spPr>
          <a:xfrm>
            <a:off x="2770556" y="3223139"/>
            <a:ext cx="711200" cy="338554"/>
          </a:xfrm>
          <a:prstGeom prst="rect">
            <a:avLst/>
          </a:prstGeom>
          <a:noFill/>
        </p:spPr>
        <p:txBody>
          <a:bodyPr wrap="square">
            <a:spAutoFit/>
          </a:bodyPr>
          <a:lstStyle/>
          <a:p>
            <a:r>
              <a:rPr lang="da-DK" sz="1600" dirty="0">
                <a:sym typeface="Wingdings" panose="05000000000000000000" pitchFamily="2" charset="2"/>
              </a:rPr>
              <a:t> 0%</a:t>
            </a:r>
            <a:endParaRPr lang="da-DK" sz="1600" dirty="0"/>
          </a:p>
        </p:txBody>
      </p:sp>
      <p:sp>
        <p:nvSpPr>
          <p:cNvPr id="33" name="AutoShape 4" descr="SDG 1 No poverty | Open Development Mekong">
            <a:extLst>
              <a:ext uri="{FF2B5EF4-FFF2-40B4-BE49-F238E27FC236}">
                <a16:creationId xmlns:a16="http://schemas.microsoft.com/office/drawing/2014/main" id="{807A2C5C-D0E0-73B4-3528-9B0FD71ADEEE}"/>
              </a:ext>
            </a:extLst>
          </p:cNvPr>
          <p:cNvSpPr>
            <a:spLocks noChangeAspect="1" noChangeArrowheads="1"/>
          </p:cNvSpPr>
          <p:nvPr/>
        </p:nvSpPr>
        <p:spPr bwMode="auto">
          <a:xfrm>
            <a:off x="5943600" y="37778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600"/>
          </a:p>
        </p:txBody>
      </p:sp>
      <p:sp>
        <p:nvSpPr>
          <p:cNvPr id="36" name="AutoShape 6" descr="SDG 2 Zero hunger | Open Development Cambodia (ODC)">
            <a:extLst>
              <a:ext uri="{FF2B5EF4-FFF2-40B4-BE49-F238E27FC236}">
                <a16:creationId xmlns:a16="http://schemas.microsoft.com/office/drawing/2014/main" id="{D68A9277-DBDE-C1E5-D35A-D322AAC6A61F}"/>
              </a:ext>
            </a:extLst>
          </p:cNvPr>
          <p:cNvSpPr>
            <a:spLocks noChangeAspect="1" noChangeArrowheads="1"/>
          </p:cNvSpPr>
          <p:nvPr/>
        </p:nvSpPr>
        <p:spPr bwMode="auto">
          <a:xfrm>
            <a:off x="6096000" y="39302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600"/>
          </a:p>
        </p:txBody>
      </p:sp>
      <p:pic>
        <p:nvPicPr>
          <p:cNvPr id="5" name="Picture 4">
            <a:extLst>
              <a:ext uri="{FF2B5EF4-FFF2-40B4-BE49-F238E27FC236}">
                <a16:creationId xmlns:a16="http://schemas.microsoft.com/office/drawing/2014/main" id="{10ECCD6E-AACA-4674-2469-3D6A41060AE1}"/>
              </a:ext>
            </a:extLst>
          </p:cNvPr>
          <p:cNvPicPr>
            <a:picLocks noChangeAspect="1"/>
          </p:cNvPicPr>
          <p:nvPr/>
        </p:nvPicPr>
        <p:blipFill>
          <a:blip r:embed="rId2">
            <a:duotone>
              <a:prstClr val="black"/>
              <a:schemeClr val="accent3">
                <a:tint val="45000"/>
                <a:satMod val="400000"/>
              </a:schemeClr>
            </a:duotone>
          </a:blip>
          <a:stretch>
            <a:fillRect/>
          </a:stretch>
        </p:blipFill>
        <p:spPr>
          <a:xfrm rot="16200000">
            <a:off x="393137" y="4885895"/>
            <a:ext cx="269981" cy="590550"/>
          </a:xfrm>
          <a:prstGeom prst="rect">
            <a:avLst/>
          </a:prstGeom>
        </p:spPr>
      </p:pic>
      <p:sp>
        <p:nvSpPr>
          <p:cNvPr id="6" name="TextBox 5">
            <a:extLst>
              <a:ext uri="{FF2B5EF4-FFF2-40B4-BE49-F238E27FC236}">
                <a16:creationId xmlns:a16="http://schemas.microsoft.com/office/drawing/2014/main" id="{978F641B-73D6-E403-0CE9-285F29FFB46D}"/>
              </a:ext>
            </a:extLst>
          </p:cNvPr>
          <p:cNvSpPr txBox="1"/>
          <p:nvPr/>
        </p:nvSpPr>
        <p:spPr>
          <a:xfrm rot="16200000">
            <a:off x="391589" y="4811839"/>
            <a:ext cx="400110" cy="738664"/>
          </a:xfrm>
          <a:prstGeom prst="rect">
            <a:avLst/>
          </a:prstGeom>
          <a:noFill/>
        </p:spPr>
        <p:txBody>
          <a:bodyPr vert="vert" wrap="square" rtlCol="0">
            <a:spAutoFit/>
          </a:bodyPr>
          <a:lstStyle/>
          <a:p>
            <a:r>
              <a:rPr lang="da-DK" sz="1400" dirty="0"/>
              <a:t>1   2   3</a:t>
            </a:r>
          </a:p>
        </p:txBody>
      </p:sp>
    </p:spTree>
    <p:extLst>
      <p:ext uri="{BB962C8B-B14F-4D97-AF65-F5344CB8AC3E}">
        <p14:creationId xmlns:p14="http://schemas.microsoft.com/office/powerpoint/2010/main" val="404728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3" grpId="0" animBg="1"/>
      <p:bldP spid="24" grpId="0" animBg="1"/>
      <p:bldP spid="26" grpId="0"/>
      <p:bldP spid="27" grpId="0"/>
      <p:bldP spid="28" grpId="0" animBg="1"/>
      <p:bldP spid="29" grpId="0" animBg="1"/>
      <p:bldP spid="30"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590F7C-E145-46E2-6A54-C4AB5FB7B6C7}"/>
              </a:ext>
            </a:extLst>
          </p:cNvPr>
          <p:cNvSpPr>
            <a:spLocks noGrp="1"/>
          </p:cNvSpPr>
          <p:nvPr>
            <p:ph type="body" sz="quarter" idx="10"/>
          </p:nvPr>
        </p:nvSpPr>
        <p:spPr>
          <a:xfrm>
            <a:off x="1847851" y="809143"/>
            <a:ext cx="8496300" cy="1106970"/>
          </a:xfrm>
        </p:spPr>
        <p:txBody>
          <a:bodyPr/>
          <a:lstStyle/>
          <a:p>
            <a:r>
              <a:rPr lang="en-GB" sz="2400" i="0" dirty="0">
                <a:solidFill>
                  <a:srgbClr val="374151"/>
                </a:solidFill>
                <a:effectLst/>
              </a:rPr>
              <a:t>ALGORITHM TAGGING REVEALS: </a:t>
            </a:r>
          </a:p>
          <a:p>
            <a:r>
              <a:rPr lang="en-GB" sz="2000" i="0" dirty="0">
                <a:solidFill>
                  <a:srgbClr val="374151"/>
                </a:solidFill>
                <a:effectLst/>
              </a:rPr>
              <a:t>Upward Trend in projects tagged with relevant human rights categories</a:t>
            </a:r>
            <a:endParaRPr lang="da-DK" sz="2000" dirty="0"/>
          </a:p>
        </p:txBody>
      </p:sp>
      <p:pic>
        <p:nvPicPr>
          <p:cNvPr id="4" name="Picture 3">
            <a:extLst>
              <a:ext uri="{FF2B5EF4-FFF2-40B4-BE49-F238E27FC236}">
                <a16:creationId xmlns:a16="http://schemas.microsoft.com/office/drawing/2014/main" id="{4ACA7128-0384-7AC0-E83F-4CBF73E98D59}"/>
              </a:ext>
            </a:extLst>
          </p:cNvPr>
          <p:cNvPicPr>
            <a:picLocks noChangeAspect="1"/>
          </p:cNvPicPr>
          <p:nvPr/>
        </p:nvPicPr>
        <p:blipFill>
          <a:blip r:embed="rId2"/>
          <a:stretch>
            <a:fillRect/>
          </a:stretch>
        </p:blipFill>
        <p:spPr>
          <a:xfrm>
            <a:off x="1160755" y="2064175"/>
            <a:ext cx="9870489" cy="4758313"/>
          </a:xfrm>
          <a:prstGeom prst="rect">
            <a:avLst/>
          </a:prstGeom>
        </p:spPr>
      </p:pic>
    </p:spTree>
    <p:extLst>
      <p:ext uri="{BB962C8B-B14F-4D97-AF65-F5344CB8AC3E}">
        <p14:creationId xmlns:p14="http://schemas.microsoft.com/office/powerpoint/2010/main" val="219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F8C4AFA9-8F85-FD82-AF58-49E0670D23BA}"/>
              </a:ext>
            </a:extLst>
          </p:cNvPr>
          <p:cNvSpPr>
            <a:spLocks noGrp="1"/>
          </p:cNvSpPr>
          <p:nvPr>
            <p:ph type="body" sz="quarter" idx="10"/>
          </p:nvPr>
        </p:nvSpPr>
        <p:spPr>
          <a:xfrm>
            <a:off x="1847851" y="1325182"/>
            <a:ext cx="8496300" cy="590931"/>
          </a:xfrm>
        </p:spPr>
        <p:txBody>
          <a:bodyPr/>
          <a:lstStyle/>
          <a:p>
            <a:r>
              <a:rPr lang="es-ES" dirty="0"/>
              <a:t>Text-</a:t>
            </a:r>
            <a:r>
              <a:rPr lang="en-GB" dirty="0"/>
              <a:t>classify</a:t>
            </a:r>
            <a:r>
              <a:rPr lang="es-ES" dirty="0"/>
              <a:t> </a:t>
            </a:r>
            <a:r>
              <a:rPr lang="en-US" dirty="0"/>
              <a:t>algorithm</a:t>
            </a:r>
          </a:p>
        </p:txBody>
      </p:sp>
      <p:sp>
        <p:nvSpPr>
          <p:cNvPr id="15" name="Text Placeholder 4">
            <a:extLst>
              <a:ext uri="{FF2B5EF4-FFF2-40B4-BE49-F238E27FC236}">
                <a16:creationId xmlns:a16="http://schemas.microsoft.com/office/drawing/2014/main" id="{D754051A-23B5-2437-E7E6-E4311126FEDA}"/>
              </a:ext>
            </a:extLst>
          </p:cNvPr>
          <p:cNvSpPr>
            <a:spLocks noGrp="1"/>
          </p:cNvSpPr>
          <p:nvPr>
            <p:ph type="body" sz="quarter" idx="11"/>
          </p:nvPr>
        </p:nvSpPr>
        <p:spPr>
          <a:xfrm>
            <a:off x="1622408" y="2095628"/>
            <a:ext cx="9020710" cy="2272417"/>
          </a:xfrm>
        </p:spPr>
        <p:txBody>
          <a:bodyPr/>
          <a:lstStyle/>
          <a:p>
            <a:pPr marL="285750" indent="-285750">
              <a:lnSpc>
                <a:spcPct val="100000"/>
              </a:lnSpc>
              <a:buFont typeface="Arial" panose="020B0604020202020204" pitchFamily="34" charset="0"/>
              <a:buChar char="•"/>
            </a:pPr>
            <a:r>
              <a:rPr lang="en-US" sz="1800" dirty="0" err="1">
                <a:latin typeface="+mn-lt"/>
              </a:rPr>
              <a:t>TextClassify</a:t>
            </a:r>
            <a:r>
              <a:rPr lang="da-DK" sz="1800" dirty="0">
                <a:latin typeface="+mn-lt"/>
              </a:rPr>
              <a:t> is </a:t>
            </a:r>
            <a:r>
              <a:rPr lang="en-US" sz="1800" dirty="0">
                <a:latin typeface="+mn-lt"/>
              </a:rPr>
              <a:t>born</a:t>
            </a:r>
            <a:r>
              <a:rPr lang="da-DK" sz="1800" dirty="0">
                <a:latin typeface="+mn-lt"/>
              </a:rPr>
              <a:t> from </a:t>
            </a:r>
            <a:r>
              <a:rPr lang="da-DK" sz="1800" b="1" dirty="0">
                <a:latin typeface="+mn-lt"/>
              </a:rPr>
              <a:t>100.000+ UPR </a:t>
            </a:r>
            <a:r>
              <a:rPr lang="en-US" sz="1800" b="1" dirty="0">
                <a:latin typeface="+mn-lt"/>
              </a:rPr>
              <a:t>recommendations</a:t>
            </a:r>
            <a:r>
              <a:rPr lang="da-DK" sz="1800" b="1" dirty="0">
                <a:latin typeface="+mn-lt"/>
              </a:rPr>
              <a:t> </a:t>
            </a:r>
            <a:r>
              <a:rPr lang="da-DK" sz="1800" dirty="0">
                <a:latin typeface="+mn-lt"/>
              </a:rPr>
              <a:t>and </a:t>
            </a:r>
            <a:r>
              <a:rPr lang="da-DK" sz="1800" b="1" dirty="0">
                <a:latin typeface="+mn-lt"/>
              </a:rPr>
              <a:t>169 </a:t>
            </a:r>
            <a:r>
              <a:rPr lang="en-US" sz="1800" b="1" dirty="0">
                <a:latin typeface="+mn-lt"/>
              </a:rPr>
              <a:t>specific</a:t>
            </a:r>
            <a:r>
              <a:rPr lang="da-DK" sz="1800" b="1" dirty="0">
                <a:latin typeface="+mn-lt"/>
              </a:rPr>
              <a:t> SDG </a:t>
            </a:r>
            <a:r>
              <a:rPr lang="en-US" sz="1800" b="1" dirty="0">
                <a:latin typeface="+mn-lt"/>
              </a:rPr>
              <a:t>targets</a:t>
            </a:r>
            <a:endParaRPr lang="en-US" sz="1800" dirty="0">
              <a:latin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The algorithm is unique for:</a:t>
            </a:r>
          </a:p>
          <a:p>
            <a:pPr>
              <a:lnSpc>
                <a:spcPct val="100000"/>
              </a:lnSpc>
            </a:pPr>
            <a:endParaRPr lang="en-US" sz="1600" dirty="0"/>
          </a:p>
          <a:p>
            <a:pPr>
              <a:lnSpc>
                <a:spcPct val="100000"/>
              </a:lnSpc>
            </a:pPr>
            <a:endParaRPr lang="en-US" sz="1600" dirty="0"/>
          </a:p>
          <a:p>
            <a:pPr>
              <a:lnSpc>
                <a:spcPct val="100000"/>
              </a:lnSpc>
            </a:pPr>
            <a:endParaRPr lang="en-US" sz="1600" dirty="0"/>
          </a:p>
          <a:p>
            <a:pPr>
              <a:lnSpc>
                <a:spcPct val="100000"/>
              </a:lnSpc>
            </a:pPr>
            <a:endParaRPr lang="en-US" sz="1600" dirty="0"/>
          </a:p>
        </p:txBody>
      </p:sp>
      <p:pic>
        <p:nvPicPr>
          <p:cNvPr id="16" name="Graphic 15" descr="Arrow Right outline">
            <a:extLst>
              <a:ext uri="{FF2B5EF4-FFF2-40B4-BE49-F238E27FC236}">
                <a16:creationId xmlns:a16="http://schemas.microsoft.com/office/drawing/2014/main" id="{E81AA930-3397-12D5-6B45-3D87B67FA0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5657" y="3759777"/>
            <a:ext cx="255852" cy="255852"/>
          </a:xfrm>
          <a:prstGeom prst="rect">
            <a:avLst/>
          </a:prstGeom>
        </p:spPr>
      </p:pic>
      <p:pic>
        <p:nvPicPr>
          <p:cNvPr id="17" name="Graphic 16" descr="Arrow Right outline">
            <a:extLst>
              <a:ext uri="{FF2B5EF4-FFF2-40B4-BE49-F238E27FC236}">
                <a16:creationId xmlns:a16="http://schemas.microsoft.com/office/drawing/2014/main" id="{5E78F4AE-0E1A-CD66-DAE4-87CC0E6B77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06632" y="4052929"/>
            <a:ext cx="255852" cy="255852"/>
          </a:xfrm>
          <a:prstGeom prst="rect">
            <a:avLst/>
          </a:prstGeom>
        </p:spPr>
      </p:pic>
      <p:pic>
        <p:nvPicPr>
          <p:cNvPr id="18" name="Graphic 17" descr="Arrow Right outline">
            <a:extLst>
              <a:ext uri="{FF2B5EF4-FFF2-40B4-BE49-F238E27FC236}">
                <a16:creationId xmlns:a16="http://schemas.microsoft.com/office/drawing/2014/main" id="{3ED790AB-0B07-48E1-2A21-2F80411E48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06632" y="3466625"/>
            <a:ext cx="255852" cy="255852"/>
          </a:xfrm>
          <a:prstGeom prst="rect">
            <a:avLst/>
          </a:prstGeom>
        </p:spPr>
      </p:pic>
      <p:sp>
        <p:nvSpPr>
          <p:cNvPr id="19" name="TextBox 18">
            <a:extLst>
              <a:ext uri="{FF2B5EF4-FFF2-40B4-BE49-F238E27FC236}">
                <a16:creationId xmlns:a16="http://schemas.microsoft.com/office/drawing/2014/main" id="{111A27E0-88DC-6295-C5F0-E614FCA23CCF}"/>
              </a:ext>
            </a:extLst>
          </p:cNvPr>
          <p:cNvSpPr txBox="1"/>
          <p:nvPr/>
        </p:nvSpPr>
        <p:spPr>
          <a:xfrm>
            <a:off x="1226862" y="3050418"/>
            <a:ext cx="1953587" cy="369332"/>
          </a:xfrm>
          <a:prstGeom prst="rect">
            <a:avLst/>
          </a:prstGeom>
          <a:noFill/>
        </p:spPr>
        <p:txBody>
          <a:bodyPr wrap="square">
            <a:spAutoFit/>
          </a:bodyPr>
          <a:lstStyle/>
          <a:p>
            <a:pPr marL="1028700" lvl="1" indent="-342900">
              <a:lnSpc>
                <a:spcPct val="100000"/>
              </a:lnSpc>
              <a:buAutoNum type="arabicParenR"/>
            </a:pPr>
            <a:r>
              <a:rPr lang="en-US" dirty="0"/>
              <a:t> </a:t>
            </a:r>
            <a:r>
              <a:rPr lang="en-US" b="1" dirty="0"/>
              <a:t>Speed</a:t>
            </a:r>
          </a:p>
        </p:txBody>
      </p:sp>
      <p:pic>
        <p:nvPicPr>
          <p:cNvPr id="20" name="Graphic 19" descr="Magnifying glass outline">
            <a:extLst>
              <a:ext uri="{FF2B5EF4-FFF2-40B4-BE49-F238E27FC236}">
                <a16:creationId xmlns:a16="http://schemas.microsoft.com/office/drawing/2014/main" id="{905F15D8-C0E0-7A42-C0D8-9A714EF7E8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29078" y="3773539"/>
            <a:ext cx="617828" cy="617828"/>
          </a:xfrm>
          <a:prstGeom prst="rect">
            <a:avLst/>
          </a:prstGeom>
        </p:spPr>
      </p:pic>
      <p:pic>
        <p:nvPicPr>
          <p:cNvPr id="21" name="Graphic 20" descr="Rewind outline">
            <a:extLst>
              <a:ext uri="{FF2B5EF4-FFF2-40B4-BE49-F238E27FC236}">
                <a16:creationId xmlns:a16="http://schemas.microsoft.com/office/drawing/2014/main" id="{38625800-44A4-D257-9D01-1E8229111A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5619494" y="3928433"/>
            <a:ext cx="360594" cy="360594"/>
          </a:xfrm>
          <a:prstGeom prst="rect">
            <a:avLst/>
          </a:prstGeom>
        </p:spPr>
      </p:pic>
      <p:pic>
        <p:nvPicPr>
          <p:cNvPr id="22" name="Graphic 21" descr="Clipboard outline">
            <a:extLst>
              <a:ext uri="{FF2B5EF4-FFF2-40B4-BE49-F238E27FC236}">
                <a16:creationId xmlns:a16="http://schemas.microsoft.com/office/drawing/2014/main" id="{3209CB46-6381-C1EC-77DD-3348EF9D36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21094" y="3868323"/>
            <a:ext cx="455489" cy="455489"/>
          </a:xfrm>
          <a:prstGeom prst="rect">
            <a:avLst/>
          </a:prstGeom>
        </p:spPr>
      </p:pic>
      <p:pic>
        <p:nvPicPr>
          <p:cNvPr id="23" name="Graphic 22" descr="Clipboard outline">
            <a:extLst>
              <a:ext uri="{FF2B5EF4-FFF2-40B4-BE49-F238E27FC236}">
                <a16:creationId xmlns:a16="http://schemas.microsoft.com/office/drawing/2014/main" id="{E7A8417D-5283-BDCB-6750-D20E69F877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80088" y="3868221"/>
            <a:ext cx="455489" cy="455489"/>
          </a:xfrm>
          <a:prstGeom prst="rect">
            <a:avLst/>
          </a:prstGeom>
        </p:spPr>
      </p:pic>
      <p:sp>
        <p:nvSpPr>
          <p:cNvPr id="24" name="TextBox 23">
            <a:extLst>
              <a:ext uri="{FF2B5EF4-FFF2-40B4-BE49-F238E27FC236}">
                <a16:creationId xmlns:a16="http://schemas.microsoft.com/office/drawing/2014/main" id="{3AA07105-CBB6-78CD-22C2-88BD236D0291}"/>
              </a:ext>
            </a:extLst>
          </p:cNvPr>
          <p:cNvSpPr txBox="1"/>
          <p:nvPr/>
        </p:nvSpPr>
        <p:spPr>
          <a:xfrm>
            <a:off x="3482930" y="3070511"/>
            <a:ext cx="4397659" cy="646331"/>
          </a:xfrm>
          <a:prstGeom prst="rect">
            <a:avLst/>
          </a:prstGeom>
          <a:noFill/>
        </p:spPr>
        <p:txBody>
          <a:bodyPr wrap="square">
            <a:spAutoFit/>
          </a:bodyPr>
          <a:lstStyle/>
          <a:p>
            <a:pPr marL="685800" lvl="1"/>
            <a:r>
              <a:rPr lang="en-US" dirty="0"/>
              <a:t>2) High degree of </a:t>
            </a:r>
            <a:r>
              <a:rPr lang="en-US" b="1" dirty="0"/>
              <a:t>transparency</a:t>
            </a:r>
            <a:r>
              <a:rPr lang="en-US" dirty="0"/>
              <a:t>: model and results fully explainable</a:t>
            </a:r>
          </a:p>
        </p:txBody>
      </p:sp>
      <p:sp>
        <p:nvSpPr>
          <p:cNvPr id="25" name="TextBox 24">
            <a:extLst>
              <a:ext uri="{FF2B5EF4-FFF2-40B4-BE49-F238E27FC236}">
                <a16:creationId xmlns:a16="http://schemas.microsoft.com/office/drawing/2014/main" id="{890F4D24-CB72-F540-5881-72DC04FD6F93}"/>
              </a:ext>
            </a:extLst>
          </p:cNvPr>
          <p:cNvSpPr txBox="1"/>
          <p:nvPr/>
        </p:nvSpPr>
        <p:spPr>
          <a:xfrm>
            <a:off x="7177462" y="3050418"/>
            <a:ext cx="3955253" cy="646331"/>
          </a:xfrm>
          <a:prstGeom prst="rect">
            <a:avLst/>
          </a:prstGeom>
          <a:noFill/>
        </p:spPr>
        <p:txBody>
          <a:bodyPr wrap="square">
            <a:spAutoFit/>
          </a:bodyPr>
          <a:lstStyle/>
          <a:p>
            <a:pPr marL="1143000" lvl="2"/>
            <a:r>
              <a:rPr lang="en-US" dirty="0"/>
              <a:t>3) </a:t>
            </a:r>
            <a:r>
              <a:rPr lang="en-US" b="1" dirty="0"/>
              <a:t>Trained </a:t>
            </a:r>
            <a:r>
              <a:rPr lang="en-US" dirty="0"/>
              <a:t>for </a:t>
            </a:r>
            <a:r>
              <a:rPr lang="en-US" b="1" dirty="0"/>
              <a:t>SDGs</a:t>
            </a:r>
            <a:r>
              <a:rPr lang="en-US" dirty="0"/>
              <a:t> and </a:t>
            </a:r>
            <a:r>
              <a:rPr lang="en-US" b="1" dirty="0"/>
              <a:t>human rights </a:t>
            </a:r>
            <a:r>
              <a:rPr lang="en-US" dirty="0"/>
              <a:t>contents</a:t>
            </a:r>
            <a:endParaRPr lang="da-DK" dirty="0"/>
          </a:p>
        </p:txBody>
      </p:sp>
      <p:pic>
        <p:nvPicPr>
          <p:cNvPr id="26" name="Picture 25">
            <a:extLst>
              <a:ext uri="{FF2B5EF4-FFF2-40B4-BE49-F238E27FC236}">
                <a16:creationId xmlns:a16="http://schemas.microsoft.com/office/drawing/2014/main" id="{F4740397-04DB-1BA7-47DB-AAD2190318CD}"/>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2022" b="48523" l="70707" r="84277">
                        <a14:foregroundMark x1="73374" y1="31882" x2="73374" y2="31882"/>
                        <a14:foregroundMark x1="72532" y1="25505" x2="72532" y2="25505"/>
                        <a14:foregroundMark x1="71830" y1="18196" x2="71830" y2="18196"/>
                        <a14:foregroundMark x1="73280" y1="12753" x2="73280" y2="12753"/>
                        <a14:foregroundMark x1="75058" y1="8709" x2="75058" y2="8709"/>
                        <a14:foregroundMark x1="76462" y1="6376" x2="76462" y2="6376"/>
                        <a14:foregroundMark x1="76696" y1="4821" x2="76696" y2="4821"/>
                        <a14:foregroundMark x1="76696" y1="4821" x2="76696" y2="4821"/>
                        <a14:foregroundMark x1="78708" y1="5754" x2="78708" y2="5754"/>
                        <a14:foregroundMark x1="78708" y1="5754" x2="78708" y2="5754"/>
                        <a14:foregroundMark x1="80440" y1="8398" x2="80440" y2="8398"/>
                        <a14:foregroundMark x1="80440" y1="8398" x2="80440" y2="8398"/>
                        <a14:foregroundMark x1="80440" y1="8398" x2="80440" y2="8398"/>
                        <a14:foregroundMark x1="83762" y1="13375" x2="83762" y2="13375"/>
                        <a14:foregroundMark x1="82967" y1="13530" x2="82967" y2="13530"/>
                        <a14:foregroundMark x1="83435" y1="17107" x2="83435" y2="17107"/>
                        <a14:foregroundMark x1="84137" y1="19129" x2="84137" y2="19129"/>
                        <a14:foregroundMark x1="84137" y1="19129" x2="84137" y2="19129"/>
                        <a14:foregroundMark x1="83669" y1="27061" x2="83669" y2="27061"/>
                        <a14:foregroundMark x1="83669" y1="27061" x2="83669" y2="27061"/>
                        <a14:foregroundMark x1="83669" y1="34526" x2="83669" y2="34526"/>
                        <a14:foregroundMark x1="83669" y1="34526" x2="83669" y2="34526"/>
                        <a14:foregroundMark x1="82358" y1="38880" x2="82358" y2="38880"/>
                        <a14:foregroundMark x1="80112" y1="43235" x2="80112" y2="43235"/>
                        <a14:foregroundMark x1="78194" y1="45101" x2="78194" y2="45101"/>
                        <a14:foregroundMark x1="75667" y1="43857" x2="75667" y2="43857"/>
                        <a14:foregroundMark x1="73374" y1="39502" x2="73374" y2="39502"/>
                        <a14:foregroundMark x1="73374" y1="39502" x2="73374" y2="39502"/>
                        <a14:foregroundMark x1="75760" y1="42768" x2="75760" y2="42768"/>
                        <a14:foregroundMark x1="75760" y1="42768" x2="75760" y2="42768"/>
                        <a14:foregroundMark x1="78287" y1="43235" x2="78287" y2="43235"/>
                        <a14:foregroundMark x1="78287" y1="43235" x2="78287" y2="43235"/>
                        <a14:foregroundMark x1="72438" y1="26439" x2="72438" y2="26439"/>
                        <a14:foregroundMark x1="72438" y1="26439" x2="72438" y2="26439"/>
                        <a14:foregroundMark x1="71736" y1="20529" x2="71736" y2="20529"/>
                        <a14:foregroundMark x1="71736" y1="20529" x2="71736" y2="20529"/>
                        <a14:foregroundMark x1="70753" y1="20529" x2="70753" y2="20529"/>
                        <a14:foregroundMark x1="70753" y1="20529" x2="70753" y2="20529"/>
                        <a14:foregroundMark x1="71128" y1="25505" x2="71128" y2="25505"/>
                        <a14:foregroundMark x1="71128" y1="25505" x2="71128" y2="25505"/>
                        <a14:foregroundMark x1="74871" y1="9020" x2="74871" y2="9020"/>
                        <a14:foregroundMark x1="74871" y1="9020" x2="74871" y2="9020"/>
                        <a14:foregroundMark x1="76790" y1="7465" x2="76790" y2="7465"/>
                        <a14:foregroundMark x1="76790" y1="7465" x2="76790" y2="7465"/>
                        <a14:foregroundMark x1="77117" y1="2177" x2="77117" y2="2177"/>
                        <a14:foregroundMark x1="77117" y1="2177" x2="77117" y2="2177"/>
                        <a14:foregroundMark x1="77679" y1="43546" x2="77679" y2="43546"/>
                        <a14:foregroundMark x1="77913" y1="48523" x2="77913" y2="48523"/>
                        <a14:foregroundMark x1="81750" y1="39191" x2="81750" y2="39191"/>
                        <a14:foregroundMark x1="81750" y1="39191" x2="81750" y2="39191"/>
                        <a14:foregroundMark x1="75807" y1="45568" x2="75807" y2="45568"/>
                        <a14:foregroundMark x1="75807" y1="45568" x2="75807" y2="45568"/>
                        <a14:foregroundMark x1="72859" y1="42768" x2="72859" y2="42768"/>
                        <a14:foregroundMark x1="72859" y1="42768" x2="72859" y2="42768"/>
                        <a14:foregroundMark x1="73655" y1="13375" x2="73655" y2="13375"/>
                        <a14:foregroundMark x1="73655" y1="13375" x2="73655" y2="13375"/>
                        <a14:foregroundMark x1="83060" y1="11820" x2="83060" y2="11820"/>
                        <a14:foregroundMark x1="83060" y1="11820" x2="83060" y2="11820"/>
                        <a14:foregroundMark x1="73982" y1="38569" x2="73982" y2="38569"/>
                        <a14:foregroundMark x1="83248" y1="19751" x2="83248" y2="19751"/>
                        <a14:foregroundMark x1="83248" y1="19751" x2="83248" y2="19751"/>
                        <a14:foregroundMark x1="84277" y1="28149" x2="84277" y2="28149"/>
                        <a14:foregroundMark x1="84277" y1="28149" x2="84277" y2="28149"/>
                        <a14:foregroundMark x1="83435" y1="35148" x2="83435" y2="35148"/>
                        <a14:foregroundMark x1="83435" y1="34526" x2="83435" y2="34526"/>
                        <a14:foregroundMark x1="83435" y1="34526" x2="83435" y2="34526"/>
                        <a14:foregroundMark x1="83435" y1="34526" x2="83435" y2="34526"/>
                        <a14:foregroundMark x1="81937" y1="32815" x2="81937" y2="32815"/>
                        <a14:foregroundMark x1="81937" y1="32815" x2="81937" y2="32815"/>
                      </a14:backgroundRemoval>
                    </a14:imgEffect>
                  </a14:imgLayer>
                </a14:imgProps>
              </a:ext>
            </a:extLst>
          </a:blip>
          <a:srcRect l="70002" r="14975" b="47671"/>
          <a:stretch/>
        </p:blipFill>
        <p:spPr>
          <a:xfrm>
            <a:off x="9290017" y="3837223"/>
            <a:ext cx="361070" cy="377305"/>
          </a:xfrm>
          <a:prstGeom prst="rect">
            <a:avLst/>
          </a:prstGeom>
        </p:spPr>
      </p:pic>
      <p:sp>
        <p:nvSpPr>
          <p:cNvPr id="28" name="TextBox 27">
            <a:extLst>
              <a:ext uri="{FF2B5EF4-FFF2-40B4-BE49-F238E27FC236}">
                <a16:creationId xmlns:a16="http://schemas.microsoft.com/office/drawing/2014/main" id="{F6A62F87-ECF6-95E7-4EEA-8529C666B2CD}"/>
              </a:ext>
            </a:extLst>
          </p:cNvPr>
          <p:cNvSpPr txBox="1"/>
          <p:nvPr/>
        </p:nvSpPr>
        <p:spPr>
          <a:xfrm>
            <a:off x="1597841" y="4907310"/>
            <a:ext cx="9305414" cy="171136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dirty="0" err="1">
                <a:latin typeface="Calibri" panose="020F0502020204030204" pitchFamily="34" charset="0"/>
                <a:cs typeface="Calibri" panose="020F0502020204030204" pitchFamily="34" charset="0"/>
              </a:rPr>
              <a:t>TextClassify</a:t>
            </a:r>
            <a:r>
              <a:rPr lang="en-US" dirty="0">
                <a:latin typeface="Calibri" panose="020F0502020204030204" pitchFamily="34" charset="0"/>
                <a:cs typeface="Calibri" panose="020F0502020204030204" pitchFamily="34" charset="0"/>
              </a:rPr>
              <a:t> is able to </a:t>
            </a:r>
            <a:r>
              <a:rPr lang="en-US" sz="1800" b="1" dirty="0">
                <a:latin typeface="Calibri" panose="020F0502020204030204" pitchFamily="34" charset="0"/>
                <a:cs typeface="Calibri" panose="020F0502020204030204" pitchFamily="34" charset="0"/>
              </a:rPr>
              <a:t>classify large amounts of text </a:t>
            </a:r>
            <a:r>
              <a:rPr lang="en-US" sz="1800" dirty="0">
                <a:latin typeface="Calibri" panose="020F0502020204030204" pitchFamily="34" charset="0"/>
                <a:cs typeface="Calibri" panose="020F0502020204030204" pitchFamily="34" charset="0"/>
              </a:rPr>
              <a:t>according to the:</a:t>
            </a:r>
          </a:p>
          <a:p>
            <a:pPr marL="971550" lvl="1" indent="-285750">
              <a:lnSpc>
                <a:spcPct val="150000"/>
              </a:lnSpc>
              <a:buFont typeface="Courier New" panose="02070309020205020404" pitchFamily="49" charset="0"/>
              <a:buChar char="o"/>
            </a:pPr>
            <a:r>
              <a:rPr lang="en-US" sz="1800" dirty="0">
                <a:latin typeface="Calibri" panose="020F0502020204030204" pitchFamily="34" charset="0"/>
                <a:cs typeface="Calibri" panose="020F0502020204030204" pitchFamily="34" charset="0"/>
              </a:rPr>
              <a:t>Sustainable Development Goals targets</a:t>
            </a:r>
          </a:p>
          <a:p>
            <a:pPr marL="971550" lvl="1" indent="-285750">
              <a:lnSpc>
                <a:spcPct val="150000"/>
              </a:lnSpc>
              <a:buFont typeface="Courier New" panose="02070309020205020404" pitchFamily="49" charset="0"/>
              <a:buChar char="o"/>
            </a:pPr>
            <a:r>
              <a:rPr lang="en-US" sz="1800" dirty="0">
                <a:latin typeface="Calibri" panose="020F0502020204030204" pitchFamily="34" charset="0"/>
                <a:cs typeface="Calibri" panose="020F0502020204030204" pitchFamily="34" charset="0"/>
              </a:rPr>
              <a:t>Human Rights categories</a:t>
            </a:r>
          </a:p>
          <a:p>
            <a:pPr marL="971550" lvl="1" indent="-285750">
              <a:lnSpc>
                <a:spcPct val="150000"/>
              </a:lnSpc>
              <a:buFont typeface="Courier New" panose="02070309020205020404" pitchFamily="49" charset="0"/>
              <a:buChar char="o"/>
            </a:pPr>
            <a:r>
              <a:rPr lang="en-US" sz="1800" dirty="0">
                <a:latin typeface="Calibri" panose="020F0502020204030204" pitchFamily="34" charset="0"/>
                <a:cs typeface="Calibri" panose="020F0502020204030204" pitchFamily="34" charset="0"/>
              </a:rPr>
              <a:t>Rights-holder groups</a:t>
            </a:r>
          </a:p>
        </p:txBody>
      </p:sp>
      <p:cxnSp>
        <p:nvCxnSpPr>
          <p:cNvPr id="52" name="Straight Arrow Connector 51">
            <a:extLst>
              <a:ext uri="{FF2B5EF4-FFF2-40B4-BE49-F238E27FC236}">
                <a16:creationId xmlns:a16="http://schemas.microsoft.com/office/drawing/2014/main" id="{98554ADA-FF25-00E2-45AC-9BC2B49FB0BA}"/>
              </a:ext>
            </a:extLst>
          </p:cNvPr>
          <p:cNvCxnSpPr>
            <a:cxnSpLocks/>
          </p:cNvCxnSpPr>
          <p:nvPr/>
        </p:nvCxnSpPr>
        <p:spPr>
          <a:xfrm flipV="1">
            <a:off x="7149837" y="5697193"/>
            <a:ext cx="661933" cy="341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1708F0C-B45C-4A33-AAB4-E558AFA97024}"/>
              </a:ext>
            </a:extLst>
          </p:cNvPr>
          <p:cNvCxnSpPr>
            <a:cxnSpLocks/>
          </p:cNvCxnSpPr>
          <p:nvPr/>
        </p:nvCxnSpPr>
        <p:spPr>
          <a:xfrm>
            <a:off x="7149837" y="6050019"/>
            <a:ext cx="661933" cy="402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9CEB0B5-F8DC-8F95-0EAB-66A3BF3C4E1A}"/>
              </a:ext>
            </a:extLst>
          </p:cNvPr>
          <p:cNvSpPr txBox="1"/>
          <p:nvPr/>
        </p:nvSpPr>
        <p:spPr>
          <a:xfrm>
            <a:off x="7849707" y="5520898"/>
            <a:ext cx="1123284" cy="369332"/>
          </a:xfrm>
          <a:prstGeom prst="rect">
            <a:avLst/>
          </a:prstGeom>
          <a:noFill/>
        </p:spPr>
        <p:txBody>
          <a:bodyPr wrap="square" rtlCol="0">
            <a:spAutoFit/>
          </a:bodyPr>
          <a:lstStyle/>
          <a:p>
            <a:r>
              <a:rPr lang="da-DK" dirty="0"/>
              <a:t>English</a:t>
            </a:r>
          </a:p>
        </p:txBody>
      </p:sp>
      <p:sp>
        <p:nvSpPr>
          <p:cNvPr id="57" name="TextBox 56">
            <a:extLst>
              <a:ext uri="{FF2B5EF4-FFF2-40B4-BE49-F238E27FC236}">
                <a16:creationId xmlns:a16="http://schemas.microsoft.com/office/drawing/2014/main" id="{C86116BD-3445-47A1-1DA2-D714A6EC5771}"/>
              </a:ext>
            </a:extLst>
          </p:cNvPr>
          <p:cNvSpPr txBox="1"/>
          <p:nvPr/>
        </p:nvSpPr>
        <p:spPr>
          <a:xfrm>
            <a:off x="7849707" y="6251428"/>
            <a:ext cx="1123284" cy="369332"/>
          </a:xfrm>
          <a:prstGeom prst="rect">
            <a:avLst/>
          </a:prstGeom>
          <a:noFill/>
        </p:spPr>
        <p:txBody>
          <a:bodyPr wrap="square" rtlCol="0">
            <a:spAutoFit/>
          </a:bodyPr>
          <a:lstStyle/>
          <a:p>
            <a:r>
              <a:rPr lang="da-DK" dirty="0"/>
              <a:t>Spanish</a:t>
            </a:r>
          </a:p>
        </p:txBody>
      </p:sp>
      <p:sp>
        <p:nvSpPr>
          <p:cNvPr id="58" name="TextBox 57">
            <a:extLst>
              <a:ext uri="{FF2B5EF4-FFF2-40B4-BE49-F238E27FC236}">
                <a16:creationId xmlns:a16="http://schemas.microsoft.com/office/drawing/2014/main" id="{54D7D614-4B11-27FB-53DE-EEE607CB6A8A}"/>
              </a:ext>
            </a:extLst>
          </p:cNvPr>
          <p:cNvSpPr txBox="1"/>
          <p:nvPr/>
        </p:nvSpPr>
        <p:spPr>
          <a:xfrm>
            <a:off x="1886994" y="4362295"/>
            <a:ext cx="1695902" cy="338554"/>
          </a:xfrm>
          <a:prstGeom prst="rect">
            <a:avLst/>
          </a:prstGeom>
          <a:noFill/>
        </p:spPr>
        <p:txBody>
          <a:bodyPr wrap="square" rtlCol="0">
            <a:spAutoFit/>
          </a:bodyPr>
          <a:lstStyle/>
          <a:p>
            <a:r>
              <a:rPr lang="en-US" sz="1600" b="1" dirty="0"/>
              <a:t>few nanoseconds</a:t>
            </a:r>
          </a:p>
        </p:txBody>
      </p:sp>
    </p:spTree>
    <p:extLst>
      <p:ext uri="{BB962C8B-B14F-4D97-AF65-F5344CB8AC3E}">
        <p14:creationId xmlns:p14="http://schemas.microsoft.com/office/powerpoint/2010/main" val="2394577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748AB-3BA9-53CE-6998-529F0373D46E}"/>
              </a:ext>
            </a:extLst>
          </p:cNvPr>
          <p:cNvSpPr>
            <a:spLocks noGrp="1"/>
          </p:cNvSpPr>
          <p:nvPr>
            <p:ph type="body" sz="quarter" idx="10"/>
          </p:nvPr>
        </p:nvSpPr>
        <p:spPr/>
        <p:txBody>
          <a:bodyPr/>
          <a:lstStyle/>
          <a:p>
            <a:r>
              <a:rPr lang="da-DK" dirty="0"/>
              <a:t>TEXT-CLASSIFY ALGORITHM</a:t>
            </a:r>
          </a:p>
        </p:txBody>
      </p:sp>
      <p:sp>
        <p:nvSpPr>
          <p:cNvPr id="3" name="Text Placeholder 2">
            <a:extLst>
              <a:ext uri="{FF2B5EF4-FFF2-40B4-BE49-F238E27FC236}">
                <a16:creationId xmlns:a16="http://schemas.microsoft.com/office/drawing/2014/main" id="{DE4A9A1F-8DA8-2844-5914-0B777A40166B}"/>
              </a:ext>
            </a:extLst>
          </p:cNvPr>
          <p:cNvSpPr>
            <a:spLocks noGrp="1"/>
          </p:cNvSpPr>
          <p:nvPr>
            <p:ph type="body" sz="quarter" idx="11"/>
          </p:nvPr>
        </p:nvSpPr>
        <p:spPr>
          <a:xfrm>
            <a:off x="1847850" y="2060575"/>
            <a:ext cx="8496300" cy="2376035"/>
          </a:xfrm>
        </p:spPr>
        <p:txBody>
          <a:bodyPr/>
          <a:lstStyle/>
          <a:p>
            <a:pPr marL="342900" indent="-342900">
              <a:spcBef>
                <a:spcPts val="1800"/>
              </a:spcBef>
              <a:buFont typeface="Arial" panose="020B0604020202020204" pitchFamily="34" charset="0"/>
              <a:buChar char="•"/>
            </a:pPr>
            <a:r>
              <a:rPr lang="en-US" sz="1800" dirty="0">
                <a:latin typeface="+mn-lt"/>
              </a:rPr>
              <a:t>A few keywords dominate the meaning, is described by a maximum of 3 components:</a:t>
            </a:r>
          </a:p>
          <a:p>
            <a:pPr marL="1028700" lvl="1" indent="-342900">
              <a:spcBef>
                <a:spcPts val="600"/>
              </a:spcBef>
            </a:pPr>
            <a:r>
              <a:rPr lang="en-US" sz="1800" dirty="0" err="1">
                <a:latin typeface="+mn-lt"/>
              </a:rPr>
              <a:t>IndigenousPeople</a:t>
            </a:r>
            <a:endParaRPr lang="en-US" sz="1800" dirty="0">
              <a:latin typeface="+mn-lt"/>
            </a:endParaRPr>
          </a:p>
          <a:p>
            <a:pPr marL="1028700" lvl="1" indent="-342900">
              <a:spcBef>
                <a:spcPts val="600"/>
              </a:spcBef>
            </a:pPr>
            <a:r>
              <a:rPr lang="en-US" sz="1800" dirty="0" err="1">
                <a:latin typeface="+mn-lt"/>
              </a:rPr>
              <a:t>LandRights</a:t>
            </a:r>
            <a:endParaRPr lang="en-US" sz="1800" dirty="0">
              <a:latin typeface="+mn-lt"/>
            </a:endParaRPr>
          </a:p>
          <a:p>
            <a:pPr marL="1028700" lvl="1" indent="-342900">
              <a:spcBef>
                <a:spcPts val="600"/>
              </a:spcBef>
            </a:pPr>
            <a:r>
              <a:rPr lang="en-US" sz="1800" dirty="0">
                <a:latin typeface="+mn-lt"/>
              </a:rPr>
              <a:t>Biodiversity</a:t>
            </a:r>
          </a:p>
          <a:p>
            <a:pPr marL="1028700" lvl="1" indent="-342900">
              <a:spcBef>
                <a:spcPts val="600"/>
              </a:spcBef>
            </a:pPr>
            <a:endParaRPr lang="da-DK" sz="1800" dirty="0">
              <a:latin typeface="+mn-lt"/>
            </a:endParaRPr>
          </a:p>
          <a:p>
            <a:pPr marL="342900" indent="-342900">
              <a:spcBef>
                <a:spcPts val="1800"/>
              </a:spcBef>
              <a:buFont typeface="Arial" panose="020B0604020202020204" pitchFamily="34" charset="0"/>
              <a:buChar char="•"/>
            </a:pPr>
            <a:r>
              <a:rPr lang="en-US" sz="1800" dirty="0" err="1">
                <a:latin typeface="+mn-lt"/>
              </a:rPr>
              <a:t>TextClassify</a:t>
            </a:r>
            <a:r>
              <a:rPr lang="en-US" sz="1800" dirty="0">
                <a:latin typeface="+mn-lt"/>
              </a:rPr>
              <a:t> takes input from a training set where </a:t>
            </a:r>
            <a:r>
              <a:rPr lang="en-US" sz="1800" b="1" dirty="0">
                <a:latin typeface="+mn-lt"/>
              </a:rPr>
              <a:t>human experts </a:t>
            </a:r>
            <a:r>
              <a:rPr lang="en-US" sz="1800" dirty="0">
                <a:latin typeface="+mn-lt"/>
              </a:rPr>
              <a:t>have decided whether texts should be linked to the given category (TRUE) or not (FALSE).</a:t>
            </a:r>
          </a:p>
        </p:txBody>
      </p:sp>
      <p:pic>
        <p:nvPicPr>
          <p:cNvPr id="4" name="Graphic 3" descr="Rewind outline">
            <a:extLst>
              <a:ext uri="{FF2B5EF4-FFF2-40B4-BE49-F238E27FC236}">
                <a16:creationId xmlns:a16="http://schemas.microsoft.com/office/drawing/2014/main" id="{7061A19D-779B-13B8-B165-1C7446C84F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5627884" y="4793563"/>
            <a:ext cx="491662" cy="491662"/>
          </a:xfrm>
          <a:prstGeom prst="rect">
            <a:avLst/>
          </a:prstGeom>
        </p:spPr>
      </p:pic>
      <p:pic>
        <p:nvPicPr>
          <p:cNvPr id="5" name="Graphic 4" descr="Clipboard outline">
            <a:extLst>
              <a:ext uri="{FF2B5EF4-FFF2-40B4-BE49-F238E27FC236}">
                <a16:creationId xmlns:a16="http://schemas.microsoft.com/office/drawing/2014/main" id="{7AB2AA14-80A4-B56D-8FEE-BA8224D11F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15582" y="4705430"/>
            <a:ext cx="667928" cy="667928"/>
          </a:xfrm>
          <a:prstGeom prst="rect">
            <a:avLst/>
          </a:prstGeom>
        </p:spPr>
      </p:pic>
      <p:pic>
        <p:nvPicPr>
          <p:cNvPr id="8" name="Graphic 7" descr="Checkmark outline">
            <a:extLst>
              <a:ext uri="{FF2B5EF4-FFF2-40B4-BE49-F238E27FC236}">
                <a16:creationId xmlns:a16="http://schemas.microsoft.com/office/drawing/2014/main" id="{CA1F6DC0-8592-3736-A7CC-3C66391AB32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58546" y="5065498"/>
            <a:ext cx="328099" cy="328099"/>
          </a:xfrm>
          <a:prstGeom prst="rect">
            <a:avLst/>
          </a:prstGeom>
        </p:spPr>
      </p:pic>
      <p:pic>
        <p:nvPicPr>
          <p:cNvPr id="10" name="Graphic 9" descr="Close outline">
            <a:extLst>
              <a:ext uri="{FF2B5EF4-FFF2-40B4-BE49-F238E27FC236}">
                <a16:creationId xmlns:a16="http://schemas.microsoft.com/office/drawing/2014/main" id="{ACFDB4C4-610F-858E-B894-07131BDC9B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50738" y="4757882"/>
            <a:ext cx="281512" cy="281512"/>
          </a:xfrm>
          <a:prstGeom prst="rect">
            <a:avLst/>
          </a:prstGeom>
        </p:spPr>
      </p:pic>
      <p:pic>
        <p:nvPicPr>
          <p:cNvPr id="12" name="Graphic 11" descr="Monitor outline">
            <a:extLst>
              <a:ext uri="{FF2B5EF4-FFF2-40B4-BE49-F238E27FC236}">
                <a16:creationId xmlns:a16="http://schemas.microsoft.com/office/drawing/2014/main" id="{D9B6EF90-E6E9-9963-88FD-FB385DCA893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15179" y="4731534"/>
            <a:ext cx="667927" cy="667927"/>
          </a:xfrm>
          <a:prstGeom prst="rect">
            <a:avLst/>
          </a:prstGeom>
        </p:spPr>
      </p:pic>
    </p:spTree>
    <p:extLst>
      <p:ext uri="{BB962C8B-B14F-4D97-AF65-F5344CB8AC3E}">
        <p14:creationId xmlns:p14="http://schemas.microsoft.com/office/powerpoint/2010/main" val="3488540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50DC8C-D4D4-D622-2EF9-7AEEB424FC1F}"/>
              </a:ext>
            </a:extLst>
          </p:cNvPr>
          <p:cNvSpPr>
            <a:spLocks noGrp="1"/>
          </p:cNvSpPr>
          <p:nvPr>
            <p:ph type="body" sz="quarter" idx="10"/>
          </p:nvPr>
        </p:nvSpPr>
        <p:spPr/>
        <p:txBody>
          <a:bodyPr/>
          <a:lstStyle/>
          <a:p>
            <a:r>
              <a:rPr lang="en-US" dirty="0"/>
              <a:t>The algorithm in action</a:t>
            </a:r>
          </a:p>
        </p:txBody>
      </p:sp>
      <p:sp>
        <p:nvSpPr>
          <p:cNvPr id="3" name="Text Placeholder 2">
            <a:extLst>
              <a:ext uri="{FF2B5EF4-FFF2-40B4-BE49-F238E27FC236}">
                <a16:creationId xmlns:a16="http://schemas.microsoft.com/office/drawing/2014/main" id="{130AD758-87A3-3CF4-70D5-1973030C7206}"/>
              </a:ext>
            </a:extLst>
          </p:cNvPr>
          <p:cNvSpPr>
            <a:spLocks noGrp="1"/>
          </p:cNvSpPr>
          <p:nvPr>
            <p:ph type="body" sz="quarter" idx="11"/>
          </p:nvPr>
        </p:nvSpPr>
        <p:spPr>
          <a:xfrm>
            <a:off x="1847850" y="2060575"/>
            <a:ext cx="8496300" cy="701731"/>
          </a:xfrm>
        </p:spPr>
        <p:txBody>
          <a:bodyPr/>
          <a:lstStyle/>
          <a:p>
            <a:r>
              <a:rPr lang="da-DK" b="1" dirty="0">
                <a:latin typeface="+mn-lt"/>
              </a:rPr>
              <a:t>OECD-DAC</a:t>
            </a:r>
            <a:r>
              <a:rPr lang="da-DK" dirty="0">
                <a:latin typeface="+mn-lt"/>
              </a:rPr>
              <a:t> and </a:t>
            </a:r>
            <a:r>
              <a:rPr lang="da-DK" b="1" dirty="0">
                <a:latin typeface="+mn-lt"/>
              </a:rPr>
              <a:t>IATI</a:t>
            </a:r>
            <a:r>
              <a:rPr lang="da-DK" dirty="0">
                <a:latin typeface="+mn-lt"/>
              </a:rPr>
              <a:t> data from </a:t>
            </a:r>
            <a:r>
              <a:rPr lang="en-US" b="1" dirty="0">
                <a:latin typeface="+mn-lt"/>
              </a:rPr>
              <a:t>years</a:t>
            </a:r>
            <a:r>
              <a:rPr lang="da-DK" dirty="0">
                <a:latin typeface="+mn-lt"/>
              </a:rPr>
              <a:t> </a:t>
            </a:r>
            <a:r>
              <a:rPr lang="da-DK" b="1" dirty="0">
                <a:latin typeface="+mn-lt"/>
              </a:rPr>
              <a:t>2011 </a:t>
            </a:r>
            <a:r>
              <a:rPr lang="da-DK" dirty="0">
                <a:latin typeface="+mn-lt"/>
              </a:rPr>
              <a:t>and</a:t>
            </a:r>
            <a:r>
              <a:rPr lang="da-DK" b="1" dirty="0">
                <a:latin typeface="+mn-lt"/>
              </a:rPr>
              <a:t> 2021 </a:t>
            </a:r>
            <a:r>
              <a:rPr lang="da-DK" dirty="0">
                <a:latin typeface="+mn-lt"/>
              </a:rPr>
              <a:t>in the </a:t>
            </a:r>
            <a:r>
              <a:rPr lang="en-US" b="1" dirty="0">
                <a:latin typeface="+mn-lt"/>
              </a:rPr>
              <a:t>biodiversity</a:t>
            </a:r>
            <a:r>
              <a:rPr lang="da-DK" b="1" dirty="0">
                <a:latin typeface="+mn-lt"/>
              </a:rPr>
              <a:t>, land </a:t>
            </a:r>
            <a:r>
              <a:rPr lang="en-US" b="1" dirty="0">
                <a:latin typeface="+mn-lt"/>
              </a:rPr>
              <a:t>rights, forestry sector</a:t>
            </a:r>
            <a:r>
              <a:rPr lang="en-US" dirty="0">
                <a:latin typeface="+mn-lt"/>
              </a:rPr>
              <a:t>.</a:t>
            </a:r>
          </a:p>
        </p:txBody>
      </p:sp>
      <p:sp>
        <p:nvSpPr>
          <p:cNvPr id="4" name="TextBox 3">
            <a:extLst>
              <a:ext uri="{FF2B5EF4-FFF2-40B4-BE49-F238E27FC236}">
                <a16:creationId xmlns:a16="http://schemas.microsoft.com/office/drawing/2014/main" id="{9D4AD14F-437B-C495-1A0B-733809839969}"/>
              </a:ext>
            </a:extLst>
          </p:cNvPr>
          <p:cNvSpPr txBox="1"/>
          <p:nvPr/>
        </p:nvSpPr>
        <p:spPr>
          <a:xfrm>
            <a:off x="1498030" y="2908073"/>
            <a:ext cx="9804400" cy="2046714"/>
          </a:xfrm>
          <a:prstGeom prst="rect">
            <a:avLst/>
          </a:prstGeom>
          <a:noFill/>
          <a:ln>
            <a:solidFill>
              <a:schemeClr val="accent3"/>
            </a:solidFill>
          </a:ln>
        </p:spPr>
        <p:txBody>
          <a:bodyPr wrap="square" rtlCol="0">
            <a:spAutoFit/>
          </a:bodyPr>
          <a:lstStyle/>
          <a:p>
            <a:pPr algn="just"/>
            <a:r>
              <a:rPr lang="en-US" sz="1500" b="1" dirty="0"/>
              <a:t>Project description:</a:t>
            </a:r>
          </a:p>
          <a:p>
            <a:pPr algn="just"/>
            <a:r>
              <a:rPr lang="da-DK" sz="1600" dirty="0"/>
              <a:t>[…] The </a:t>
            </a:r>
            <a:r>
              <a:rPr lang="en-US" sz="1600" dirty="0"/>
              <a:t>activity</a:t>
            </a:r>
            <a:r>
              <a:rPr lang="da-DK" sz="1600" dirty="0"/>
              <a:t> </a:t>
            </a:r>
            <a:r>
              <a:rPr lang="en-US" sz="1600" dirty="0"/>
              <a:t>will</a:t>
            </a:r>
            <a:r>
              <a:rPr lang="da-DK" sz="1600" dirty="0"/>
              <a:t> </a:t>
            </a:r>
            <a:r>
              <a:rPr lang="en-US" sz="1600" dirty="0"/>
              <a:t>work with national and regional authorities and the private sector to build the capacity of civil society, </a:t>
            </a:r>
            <a:r>
              <a:rPr lang="en-US" sz="1600" b="1" dirty="0"/>
              <a:t>indigenous</a:t>
            </a:r>
            <a:r>
              <a:rPr lang="en-US" sz="1600" dirty="0"/>
              <a:t> communities, and local government to improve natural resource management and conservation. The activity will develop economic incentives for biodiversity conservation, such as, commercial agreements, premium prices for products, carbon </a:t>
            </a:r>
            <a:r>
              <a:rPr lang="en-US" sz="1600" b="1" dirty="0"/>
              <a:t>credits</a:t>
            </a:r>
            <a:r>
              <a:rPr lang="en-US" sz="1600" dirty="0"/>
              <a:t>, nature tourism, and production costs reduction. Natural Wealth will support the government in the expansion and creation of national protected areas as well as private reserves. The activity will continue to strengthen </a:t>
            </a:r>
            <a:r>
              <a:rPr lang="en-US" sz="1600" b="1" dirty="0"/>
              <a:t>land</a:t>
            </a:r>
            <a:r>
              <a:rPr lang="en-US" sz="1600" dirty="0"/>
              <a:t> use management, early warning on ecosystem deterioration, and community monitoring.</a:t>
            </a:r>
            <a:endParaRPr lang="en-US" sz="1500" dirty="0"/>
          </a:p>
        </p:txBody>
      </p:sp>
      <p:sp>
        <p:nvSpPr>
          <p:cNvPr id="5" name="TextBox 4">
            <a:extLst>
              <a:ext uri="{FF2B5EF4-FFF2-40B4-BE49-F238E27FC236}">
                <a16:creationId xmlns:a16="http://schemas.microsoft.com/office/drawing/2014/main" id="{110B4CC0-D67D-8D31-4720-45348602D448}"/>
              </a:ext>
            </a:extLst>
          </p:cNvPr>
          <p:cNvSpPr txBox="1"/>
          <p:nvPr/>
        </p:nvSpPr>
        <p:spPr>
          <a:xfrm>
            <a:off x="2196197" y="5557488"/>
            <a:ext cx="4236597" cy="338554"/>
          </a:xfrm>
          <a:prstGeom prst="rect">
            <a:avLst/>
          </a:prstGeom>
          <a:noFill/>
        </p:spPr>
        <p:txBody>
          <a:bodyPr wrap="square" rtlCol="0">
            <a:spAutoFit/>
          </a:bodyPr>
          <a:lstStyle/>
          <a:p>
            <a:r>
              <a:rPr lang="da-DK" sz="1600" dirty="0"/>
              <a:t>Human </a:t>
            </a:r>
            <a:r>
              <a:rPr lang="da-DK" sz="1600" dirty="0" err="1"/>
              <a:t>rights</a:t>
            </a:r>
            <a:r>
              <a:rPr lang="da-DK" sz="1600" dirty="0"/>
              <a:t> </a:t>
            </a:r>
            <a:r>
              <a:rPr lang="da-DK" sz="1600" dirty="0" err="1"/>
              <a:t>category</a:t>
            </a:r>
            <a:r>
              <a:rPr lang="da-DK" sz="1600" dirty="0"/>
              <a:t>: </a:t>
            </a:r>
            <a:r>
              <a:rPr lang="da-DK" sz="1600" b="1" dirty="0"/>
              <a:t>Land &amp; Property </a:t>
            </a:r>
            <a:r>
              <a:rPr lang="da-DK" sz="1600" b="1" dirty="0" err="1"/>
              <a:t>rights</a:t>
            </a:r>
            <a:endParaRPr lang="da-DK" sz="1600" b="1" dirty="0"/>
          </a:p>
        </p:txBody>
      </p:sp>
      <p:pic>
        <p:nvPicPr>
          <p:cNvPr id="6" name="Picture 5" descr="A red sign with white symbols&#10;&#10;Description automatically generated">
            <a:extLst>
              <a:ext uri="{FF2B5EF4-FFF2-40B4-BE49-F238E27FC236}">
                <a16:creationId xmlns:a16="http://schemas.microsoft.com/office/drawing/2014/main" id="{04309D9D-4D66-E7BD-2B20-2BDFABF42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732" y="5062389"/>
            <a:ext cx="979129" cy="1690771"/>
          </a:xfrm>
          <a:prstGeom prst="rect">
            <a:avLst/>
          </a:prstGeom>
        </p:spPr>
      </p:pic>
      <p:pic>
        <p:nvPicPr>
          <p:cNvPr id="7" name="Picture 6" descr="A yellow sign with white text and wheat ears&#10;&#10;Description automatically generated">
            <a:extLst>
              <a:ext uri="{FF2B5EF4-FFF2-40B4-BE49-F238E27FC236}">
                <a16:creationId xmlns:a16="http://schemas.microsoft.com/office/drawing/2014/main" id="{EC35C37C-44B1-C768-7C0E-74F97660E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3806" y="5070772"/>
            <a:ext cx="980866" cy="1690771"/>
          </a:xfrm>
          <a:prstGeom prst="rect">
            <a:avLst/>
          </a:prstGeom>
        </p:spPr>
      </p:pic>
      <p:cxnSp>
        <p:nvCxnSpPr>
          <p:cNvPr id="8" name="Connector: Elbow 7">
            <a:extLst>
              <a:ext uri="{FF2B5EF4-FFF2-40B4-BE49-F238E27FC236}">
                <a16:creationId xmlns:a16="http://schemas.microsoft.com/office/drawing/2014/main" id="{7C8FD4B2-3BED-A6FD-F815-F509A718D29B}"/>
              </a:ext>
            </a:extLst>
          </p:cNvPr>
          <p:cNvCxnSpPr>
            <a:cxnSpLocks/>
          </p:cNvCxnSpPr>
          <p:nvPr/>
        </p:nvCxnSpPr>
        <p:spPr>
          <a:xfrm rot="16200000" flipH="1">
            <a:off x="1590236" y="5095386"/>
            <a:ext cx="683603" cy="528324"/>
          </a:xfrm>
          <a:prstGeom prst="bentConnector3">
            <a:avLst>
              <a:gd name="adj1" fmla="val 10016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17E86F5D-92A9-3D81-1FBB-160C8BAA5838}"/>
              </a:ext>
            </a:extLst>
          </p:cNvPr>
          <p:cNvCxnSpPr>
            <a:cxnSpLocks/>
          </p:cNvCxnSpPr>
          <p:nvPr/>
        </p:nvCxnSpPr>
        <p:spPr>
          <a:xfrm>
            <a:off x="1667876" y="4966785"/>
            <a:ext cx="528321" cy="390791"/>
          </a:xfrm>
          <a:prstGeom prst="bentConnector3">
            <a:avLst>
              <a:gd name="adj1" fmla="val 0"/>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2523C64-275A-5B0E-4E08-A4E1F0CD0B32}"/>
              </a:ext>
            </a:extLst>
          </p:cNvPr>
          <p:cNvSpPr txBox="1"/>
          <p:nvPr/>
        </p:nvSpPr>
        <p:spPr>
          <a:xfrm>
            <a:off x="2196197" y="5199884"/>
            <a:ext cx="4292386" cy="338554"/>
          </a:xfrm>
          <a:prstGeom prst="rect">
            <a:avLst/>
          </a:prstGeom>
          <a:noFill/>
        </p:spPr>
        <p:txBody>
          <a:bodyPr wrap="square" rtlCol="0">
            <a:spAutoFit/>
          </a:bodyPr>
          <a:lstStyle/>
          <a:p>
            <a:r>
              <a:rPr lang="da-DK" sz="1600" dirty="0"/>
              <a:t>SDG </a:t>
            </a:r>
            <a:r>
              <a:rPr lang="da-DK" sz="1600" dirty="0" err="1"/>
              <a:t>targets</a:t>
            </a:r>
            <a:r>
              <a:rPr lang="da-DK" sz="1600" dirty="0"/>
              <a:t>: </a:t>
            </a:r>
            <a:r>
              <a:rPr lang="da-DK" sz="1600" b="1" dirty="0"/>
              <a:t>1.4, 2.3</a:t>
            </a:r>
            <a:r>
              <a:rPr lang="da-DK" sz="1600" dirty="0"/>
              <a:t>,</a:t>
            </a:r>
            <a:r>
              <a:rPr lang="da-DK" sz="1600" b="1" dirty="0"/>
              <a:t> 11.4, 12.2, 12.6</a:t>
            </a:r>
          </a:p>
        </p:txBody>
      </p:sp>
      <p:cxnSp>
        <p:nvCxnSpPr>
          <p:cNvPr id="18" name="Connector: Elbow 17">
            <a:extLst>
              <a:ext uri="{FF2B5EF4-FFF2-40B4-BE49-F238E27FC236}">
                <a16:creationId xmlns:a16="http://schemas.microsoft.com/office/drawing/2014/main" id="{C56ED9D1-B363-EA79-34EE-B4E0EC0C9700}"/>
              </a:ext>
            </a:extLst>
          </p:cNvPr>
          <p:cNvCxnSpPr>
            <a:cxnSpLocks/>
          </p:cNvCxnSpPr>
          <p:nvPr/>
        </p:nvCxnSpPr>
        <p:spPr>
          <a:xfrm>
            <a:off x="1667875" y="5696130"/>
            <a:ext cx="528321" cy="390791"/>
          </a:xfrm>
          <a:prstGeom prst="bentConnector3">
            <a:avLst>
              <a:gd name="adj1" fmla="val 0"/>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CBF1712-7FDB-6BD2-9F10-BB307E4A3C85}"/>
              </a:ext>
            </a:extLst>
          </p:cNvPr>
          <p:cNvSpPr txBox="1"/>
          <p:nvPr/>
        </p:nvSpPr>
        <p:spPr>
          <a:xfrm>
            <a:off x="2196196" y="5946747"/>
            <a:ext cx="4225050" cy="338554"/>
          </a:xfrm>
          <a:prstGeom prst="rect">
            <a:avLst/>
          </a:prstGeom>
          <a:noFill/>
        </p:spPr>
        <p:txBody>
          <a:bodyPr wrap="square">
            <a:spAutoFit/>
          </a:bodyPr>
          <a:lstStyle/>
          <a:p>
            <a:r>
              <a:rPr lang="da-DK" sz="1600" dirty="0"/>
              <a:t>Rights-holder </a:t>
            </a:r>
            <a:r>
              <a:rPr lang="da-DK" sz="1600" dirty="0" err="1"/>
              <a:t>group</a:t>
            </a:r>
            <a:r>
              <a:rPr lang="da-DK" sz="1600" dirty="0"/>
              <a:t>: </a:t>
            </a:r>
            <a:r>
              <a:rPr lang="da-DK" sz="1600" b="1" dirty="0" err="1"/>
              <a:t>Indigenous</a:t>
            </a:r>
            <a:r>
              <a:rPr lang="da-DK" sz="1600" b="1" dirty="0"/>
              <a:t> Peoples</a:t>
            </a:r>
          </a:p>
        </p:txBody>
      </p:sp>
      <p:pic>
        <p:nvPicPr>
          <p:cNvPr id="22" name="Picture 21" descr="A orange sign with white outline and white text&#10;&#10;Description automatically generated">
            <a:extLst>
              <a:ext uri="{FF2B5EF4-FFF2-40B4-BE49-F238E27FC236}">
                <a16:creationId xmlns:a16="http://schemas.microsoft.com/office/drawing/2014/main" id="{7A07705C-E1A3-0B66-976B-5E475C5B40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1206" y="5079155"/>
            <a:ext cx="1087944" cy="1682388"/>
          </a:xfrm>
          <a:prstGeom prst="rect">
            <a:avLst/>
          </a:prstGeom>
        </p:spPr>
      </p:pic>
      <p:pic>
        <p:nvPicPr>
          <p:cNvPr id="24" name="Picture 23" descr="A brown sign with arrows around the earth&#10;&#10;Description automatically generated">
            <a:extLst>
              <a:ext uri="{FF2B5EF4-FFF2-40B4-BE49-F238E27FC236}">
                <a16:creationId xmlns:a16="http://schemas.microsoft.com/office/drawing/2014/main" id="{2370E0E8-FDA2-5377-EFC3-420D3776CF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5684" y="5062389"/>
            <a:ext cx="1031668" cy="1690771"/>
          </a:xfrm>
          <a:prstGeom prst="rect">
            <a:avLst/>
          </a:prstGeom>
        </p:spPr>
      </p:pic>
      <p:pic>
        <p:nvPicPr>
          <p:cNvPr id="26" name="Picture 25" descr="A yellow and white sign with a pen and a paper&#10;&#10;Description automatically generated">
            <a:extLst>
              <a:ext uri="{FF2B5EF4-FFF2-40B4-BE49-F238E27FC236}">
                <a16:creationId xmlns:a16="http://schemas.microsoft.com/office/drawing/2014/main" id="{8760BE5C-51D0-0D5D-244B-83DAAD430C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54588" y="5062389"/>
            <a:ext cx="932924" cy="1690771"/>
          </a:xfrm>
          <a:prstGeom prst="rect">
            <a:avLst/>
          </a:prstGeom>
        </p:spPr>
      </p:pic>
    </p:spTree>
    <p:extLst>
      <p:ext uri="{BB962C8B-B14F-4D97-AF65-F5344CB8AC3E}">
        <p14:creationId xmlns:p14="http://schemas.microsoft.com/office/powerpoint/2010/main" val="292778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2">
            <a:extLst>
              <a:ext uri="{FF2B5EF4-FFF2-40B4-BE49-F238E27FC236}">
                <a16:creationId xmlns:a16="http://schemas.microsoft.com/office/drawing/2014/main" id="{BA0B2F96-9032-7BCA-F2DF-B8B78F493FA2}"/>
              </a:ext>
            </a:extLst>
          </p:cNvPr>
          <p:cNvGraphicFramePr>
            <a:graphicFrameLocks noGrp="1"/>
          </p:cNvGraphicFramePr>
          <p:nvPr>
            <p:extLst>
              <p:ext uri="{D42A27DB-BD31-4B8C-83A1-F6EECF244321}">
                <p14:modId xmlns:p14="http://schemas.microsoft.com/office/powerpoint/2010/main" val="1693400118"/>
              </p:ext>
            </p:extLst>
          </p:nvPr>
        </p:nvGraphicFramePr>
        <p:xfrm>
          <a:off x="1501934" y="2846987"/>
          <a:ext cx="10401420" cy="3708400"/>
        </p:xfrm>
        <a:graphic>
          <a:graphicData uri="http://schemas.openxmlformats.org/drawingml/2006/table">
            <a:tbl>
              <a:tblPr firstRow="1" bandRow="1">
                <a:tableStyleId>{5940675A-B579-460E-94D1-54222C63F5DA}</a:tableStyleId>
              </a:tblPr>
              <a:tblGrid>
                <a:gridCol w="1040142">
                  <a:extLst>
                    <a:ext uri="{9D8B030D-6E8A-4147-A177-3AD203B41FA5}">
                      <a16:colId xmlns:a16="http://schemas.microsoft.com/office/drawing/2014/main" val="1248782285"/>
                    </a:ext>
                  </a:extLst>
                </a:gridCol>
                <a:gridCol w="1040142">
                  <a:extLst>
                    <a:ext uri="{9D8B030D-6E8A-4147-A177-3AD203B41FA5}">
                      <a16:colId xmlns:a16="http://schemas.microsoft.com/office/drawing/2014/main" val="2131803520"/>
                    </a:ext>
                  </a:extLst>
                </a:gridCol>
                <a:gridCol w="1040142">
                  <a:extLst>
                    <a:ext uri="{9D8B030D-6E8A-4147-A177-3AD203B41FA5}">
                      <a16:colId xmlns:a16="http://schemas.microsoft.com/office/drawing/2014/main" val="807860240"/>
                    </a:ext>
                  </a:extLst>
                </a:gridCol>
                <a:gridCol w="1040142">
                  <a:extLst>
                    <a:ext uri="{9D8B030D-6E8A-4147-A177-3AD203B41FA5}">
                      <a16:colId xmlns:a16="http://schemas.microsoft.com/office/drawing/2014/main" val="3274177934"/>
                    </a:ext>
                  </a:extLst>
                </a:gridCol>
                <a:gridCol w="1040142">
                  <a:extLst>
                    <a:ext uri="{9D8B030D-6E8A-4147-A177-3AD203B41FA5}">
                      <a16:colId xmlns:a16="http://schemas.microsoft.com/office/drawing/2014/main" val="363341375"/>
                    </a:ext>
                  </a:extLst>
                </a:gridCol>
                <a:gridCol w="1040142">
                  <a:extLst>
                    <a:ext uri="{9D8B030D-6E8A-4147-A177-3AD203B41FA5}">
                      <a16:colId xmlns:a16="http://schemas.microsoft.com/office/drawing/2014/main" val="2076464124"/>
                    </a:ext>
                  </a:extLst>
                </a:gridCol>
                <a:gridCol w="1040142">
                  <a:extLst>
                    <a:ext uri="{9D8B030D-6E8A-4147-A177-3AD203B41FA5}">
                      <a16:colId xmlns:a16="http://schemas.microsoft.com/office/drawing/2014/main" val="2395268631"/>
                    </a:ext>
                  </a:extLst>
                </a:gridCol>
                <a:gridCol w="1040142">
                  <a:extLst>
                    <a:ext uri="{9D8B030D-6E8A-4147-A177-3AD203B41FA5}">
                      <a16:colId xmlns:a16="http://schemas.microsoft.com/office/drawing/2014/main" val="3959641101"/>
                    </a:ext>
                  </a:extLst>
                </a:gridCol>
                <a:gridCol w="1040142">
                  <a:extLst>
                    <a:ext uri="{9D8B030D-6E8A-4147-A177-3AD203B41FA5}">
                      <a16:colId xmlns:a16="http://schemas.microsoft.com/office/drawing/2014/main" val="1908860244"/>
                    </a:ext>
                  </a:extLst>
                </a:gridCol>
                <a:gridCol w="1040142">
                  <a:extLst>
                    <a:ext uri="{9D8B030D-6E8A-4147-A177-3AD203B41FA5}">
                      <a16:colId xmlns:a16="http://schemas.microsoft.com/office/drawing/2014/main" val="1894415472"/>
                    </a:ext>
                  </a:extLst>
                </a:gridCol>
              </a:tblGrid>
              <a:tr h="370840">
                <a:tc>
                  <a:txBody>
                    <a:bodyPr/>
                    <a:lstStyle/>
                    <a:p>
                      <a:pPr algn="l" fontAlgn="b"/>
                      <a:r>
                        <a:rPr lang="en-US" sz="1200" b="0" u="none" strike="noStrike" noProof="0" dirty="0">
                          <a:solidFill>
                            <a:srgbClr val="000000"/>
                          </a:solidFill>
                          <a:effectLst/>
                          <a:latin typeface="+mn-lt"/>
                        </a:rPr>
                        <a:t>The</a:t>
                      </a:r>
                      <a:endParaRPr lang="en-US" sz="1200" b="0" i="0" u="none" strike="noStrike" noProof="0" dirty="0">
                        <a:solidFill>
                          <a:srgbClr val="000000"/>
                        </a:solidFill>
                        <a:effectLst/>
                        <a:latin typeface="+mn-lt"/>
                      </a:endParaRPr>
                    </a:p>
                  </a:txBody>
                  <a:tcPr marL="9525" marR="9525" marT="9525" marB="0" anchor="b"/>
                </a:tc>
                <a:tc>
                  <a:txBody>
                    <a:bodyPr/>
                    <a:lstStyle/>
                    <a:p>
                      <a:pPr algn="l" fontAlgn="b"/>
                      <a:r>
                        <a:rPr lang="en-US" sz="1200" b="0" i="0" u="none" strike="noStrike" noProof="0" dirty="0">
                          <a:solidFill>
                            <a:srgbClr val="000000"/>
                          </a:solidFill>
                          <a:effectLst/>
                          <a:latin typeface="+mn-lt"/>
                        </a:rPr>
                        <a:t>activity</a:t>
                      </a:r>
                    </a:p>
                  </a:txBody>
                  <a:tcPr marL="9525" marR="9525" marT="9525" marB="0" anchor="b"/>
                </a:tc>
                <a:tc>
                  <a:txBody>
                    <a:bodyPr/>
                    <a:lstStyle/>
                    <a:p>
                      <a:pPr algn="l" fontAlgn="b"/>
                      <a:r>
                        <a:rPr lang="en-US" sz="1200" b="0" i="0" u="none" strike="noStrike" noProof="0" dirty="0">
                          <a:solidFill>
                            <a:srgbClr val="000000"/>
                          </a:solidFill>
                          <a:effectLst/>
                          <a:latin typeface="+mn-lt"/>
                        </a:rPr>
                        <a:t>will</a:t>
                      </a:r>
                    </a:p>
                  </a:txBody>
                  <a:tcPr marL="9525" marR="9525" marT="9525" marB="0" anchor="b"/>
                </a:tc>
                <a:tc>
                  <a:txBody>
                    <a:bodyPr/>
                    <a:lstStyle/>
                    <a:p>
                      <a:pPr algn="l" fontAlgn="b"/>
                      <a:r>
                        <a:rPr lang="en-US" sz="1200" b="0" i="0" u="none" strike="noStrike" noProof="0" dirty="0">
                          <a:solidFill>
                            <a:srgbClr val="000000"/>
                          </a:solidFill>
                          <a:effectLst/>
                          <a:latin typeface="+mn-lt"/>
                        </a:rPr>
                        <a:t>work</a:t>
                      </a:r>
                    </a:p>
                  </a:txBody>
                  <a:tcPr marL="9525" marR="9525" marT="9525" marB="0" anchor="b"/>
                </a:tc>
                <a:tc>
                  <a:txBody>
                    <a:bodyPr/>
                    <a:lstStyle/>
                    <a:p>
                      <a:pPr algn="l" fontAlgn="b"/>
                      <a:r>
                        <a:rPr lang="en-US" sz="1200" b="0" i="0" u="none" strike="noStrike" noProof="0" dirty="0">
                          <a:solidFill>
                            <a:srgbClr val="000000"/>
                          </a:solidFill>
                          <a:effectLst/>
                          <a:latin typeface="+mn-lt"/>
                        </a:rPr>
                        <a:t>with</a:t>
                      </a:r>
                    </a:p>
                  </a:txBody>
                  <a:tcPr marL="9525" marR="9525" marT="9525" marB="0" anchor="b"/>
                </a:tc>
                <a:tc>
                  <a:txBody>
                    <a:bodyPr/>
                    <a:lstStyle/>
                    <a:p>
                      <a:pPr algn="l" fontAlgn="b"/>
                      <a:r>
                        <a:rPr lang="en-US" sz="1200" b="0" i="0" u="none" strike="noStrike" noProof="0" dirty="0">
                          <a:solidFill>
                            <a:srgbClr val="000000"/>
                          </a:solidFill>
                          <a:effectLst/>
                          <a:latin typeface="+mn-lt"/>
                        </a:rPr>
                        <a:t>national</a:t>
                      </a:r>
                    </a:p>
                  </a:txBody>
                  <a:tcPr marL="9525" marR="9525" marT="9525" marB="0" anchor="b"/>
                </a:tc>
                <a:tc>
                  <a:txBody>
                    <a:bodyPr/>
                    <a:lstStyle/>
                    <a:p>
                      <a:pPr algn="l" fontAlgn="b"/>
                      <a:r>
                        <a:rPr lang="en-US" sz="1200" b="0" i="0" u="none" strike="noStrike" noProof="0" dirty="0">
                          <a:solidFill>
                            <a:srgbClr val="000000"/>
                          </a:solidFill>
                          <a:effectLst/>
                          <a:latin typeface="+mn-lt"/>
                        </a:rPr>
                        <a:t>and</a:t>
                      </a:r>
                    </a:p>
                  </a:txBody>
                  <a:tcPr marL="9525" marR="9525" marT="9525" marB="0" anchor="b"/>
                </a:tc>
                <a:tc>
                  <a:txBody>
                    <a:bodyPr/>
                    <a:lstStyle/>
                    <a:p>
                      <a:pPr algn="l" fontAlgn="b"/>
                      <a:r>
                        <a:rPr lang="en-US" sz="1200" b="0" u="none" strike="noStrike" noProof="0" dirty="0">
                          <a:solidFill>
                            <a:srgbClr val="000000"/>
                          </a:solidFill>
                          <a:effectLst/>
                          <a:latin typeface="+mn-lt"/>
                        </a:rPr>
                        <a:t>regional</a:t>
                      </a:r>
                      <a:endParaRPr lang="en-US" sz="1200" b="0" i="0" u="none" strike="noStrike" noProof="0" dirty="0">
                        <a:solidFill>
                          <a:srgbClr val="000000"/>
                        </a:solidFill>
                        <a:effectLst/>
                        <a:latin typeface="+mn-lt"/>
                      </a:endParaRPr>
                    </a:p>
                  </a:txBody>
                  <a:tcPr marL="9525" marR="9525" marT="9525" marB="0" anchor="b"/>
                </a:tc>
                <a:tc>
                  <a:txBody>
                    <a:bodyPr/>
                    <a:lstStyle/>
                    <a:p>
                      <a:pPr algn="l" fontAlgn="b"/>
                      <a:r>
                        <a:rPr lang="en-US" sz="1200" b="0" i="0" u="none" strike="noStrike" noProof="0" dirty="0">
                          <a:solidFill>
                            <a:srgbClr val="000000"/>
                          </a:solidFill>
                          <a:effectLst/>
                          <a:latin typeface="+mn-lt"/>
                        </a:rPr>
                        <a:t>authorities</a:t>
                      </a:r>
                    </a:p>
                  </a:txBody>
                  <a:tcPr marL="9525" marR="9525" marT="9525" marB="0" anchor="b"/>
                </a:tc>
                <a:tc>
                  <a:txBody>
                    <a:bodyPr/>
                    <a:lstStyle/>
                    <a:p>
                      <a:pPr algn="l" fontAlgn="b"/>
                      <a:r>
                        <a:rPr lang="en-US" sz="1200" b="0" i="0" u="none" strike="noStrike" noProof="0" dirty="0">
                          <a:solidFill>
                            <a:srgbClr val="000000"/>
                          </a:solidFill>
                          <a:effectLst/>
                          <a:latin typeface="+mn-lt"/>
                        </a:rPr>
                        <a:t>and</a:t>
                      </a:r>
                    </a:p>
                  </a:txBody>
                  <a:tcPr marL="9525" marR="9525" marT="9525" marB="0" anchor="b"/>
                </a:tc>
                <a:extLst>
                  <a:ext uri="{0D108BD9-81ED-4DB2-BD59-A6C34878D82A}">
                    <a16:rowId xmlns:a16="http://schemas.microsoft.com/office/drawing/2014/main" val="23244687"/>
                  </a:ext>
                </a:extLst>
              </a:tr>
              <a:tr h="370840">
                <a:tc>
                  <a:txBody>
                    <a:bodyPr/>
                    <a:lstStyle/>
                    <a:p>
                      <a:pPr algn="l" fontAlgn="b"/>
                      <a:r>
                        <a:rPr lang="en-US" sz="1200" b="0" i="0" u="none" strike="noStrike" noProof="0" dirty="0">
                          <a:solidFill>
                            <a:srgbClr val="000000"/>
                          </a:solidFill>
                          <a:effectLst/>
                          <a:latin typeface="+mn-lt"/>
                        </a:rPr>
                        <a:t>the</a:t>
                      </a:r>
                    </a:p>
                  </a:txBody>
                  <a:tcPr marL="9525" marR="9525" marT="9525" marB="0" anchor="b"/>
                </a:tc>
                <a:tc>
                  <a:txBody>
                    <a:bodyPr/>
                    <a:lstStyle/>
                    <a:p>
                      <a:pPr algn="l" fontAlgn="b"/>
                      <a:r>
                        <a:rPr lang="en-US" sz="1200" b="0" i="0" u="none" strike="noStrike" noProof="0" dirty="0">
                          <a:solidFill>
                            <a:srgbClr val="000000"/>
                          </a:solidFill>
                          <a:effectLst/>
                          <a:latin typeface="+mn-lt"/>
                        </a:rPr>
                        <a:t>private</a:t>
                      </a:r>
                    </a:p>
                  </a:txBody>
                  <a:tcPr marL="9525" marR="9525" marT="9525" marB="0" anchor="b"/>
                </a:tc>
                <a:tc>
                  <a:txBody>
                    <a:bodyPr/>
                    <a:lstStyle/>
                    <a:p>
                      <a:pPr algn="l" fontAlgn="b"/>
                      <a:r>
                        <a:rPr lang="en-US" sz="1200" b="0" i="0" u="none" strike="noStrike" noProof="0" dirty="0">
                          <a:solidFill>
                            <a:srgbClr val="000000"/>
                          </a:solidFill>
                          <a:effectLst/>
                          <a:latin typeface="+mn-lt"/>
                        </a:rPr>
                        <a:t>sector</a:t>
                      </a:r>
                    </a:p>
                  </a:txBody>
                  <a:tcPr marL="9525" marR="9525" marT="9525" marB="0" anchor="b"/>
                </a:tc>
                <a:tc>
                  <a:txBody>
                    <a:bodyPr/>
                    <a:lstStyle/>
                    <a:p>
                      <a:pPr algn="l" fontAlgn="b"/>
                      <a:r>
                        <a:rPr lang="en-US" sz="1200" b="0" i="0" u="none" strike="noStrike" noProof="0" dirty="0">
                          <a:solidFill>
                            <a:srgbClr val="000000"/>
                          </a:solidFill>
                          <a:effectLst/>
                          <a:latin typeface="+mn-lt"/>
                        </a:rPr>
                        <a:t>to</a:t>
                      </a:r>
                    </a:p>
                  </a:txBody>
                  <a:tcPr marL="9525" marR="9525" marT="9525" marB="0" anchor="b"/>
                </a:tc>
                <a:tc>
                  <a:txBody>
                    <a:bodyPr/>
                    <a:lstStyle/>
                    <a:p>
                      <a:pPr algn="l" fontAlgn="b"/>
                      <a:r>
                        <a:rPr lang="en-US" sz="1200" b="0" i="0" u="none" strike="noStrike" noProof="0" dirty="0">
                          <a:solidFill>
                            <a:srgbClr val="000000"/>
                          </a:solidFill>
                          <a:effectLst/>
                          <a:latin typeface="+mn-lt"/>
                        </a:rPr>
                        <a:t>build</a:t>
                      </a:r>
                    </a:p>
                  </a:txBody>
                  <a:tcPr marL="9525" marR="9525" marT="9525" marB="0" anchor="b"/>
                </a:tc>
                <a:tc>
                  <a:txBody>
                    <a:bodyPr/>
                    <a:lstStyle/>
                    <a:p>
                      <a:pPr algn="l" fontAlgn="b"/>
                      <a:r>
                        <a:rPr lang="en-US" sz="1200" b="0" i="0" u="none" strike="noStrike" noProof="0" dirty="0">
                          <a:solidFill>
                            <a:srgbClr val="000000"/>
                          </a:solidFill>
                          <a:effectLst/>
                          <a:latin typeface="+mn-lt"/>
                        </a:rPr>
                        <a:t>the</a:t>
                      </a:r>
                    </a:p>
                  </a:txBody>
                  <a:tcPr marL="9525" marR="9525" marT="9525" marB="0" anchor="b"/>
                </a:tc>
                <a:tc>
                  <a:txBody>
                    <a:bodyPr/>
                    <a:lstStyle/>
                    <a:p>
                      <a:pPr algn="l" fontAlgn="b"/>
                      <a:r>
                        <a:rPr lang="en-US" sz="1200" b="0" i="0" u="none" strike="noStrike" noProof="0" dirty="0">
                          <a:solidFill>
                            <a:srgbClr val="000000"/>
                          </a:solidFill>
                          <a:effectLst/>
                          <a:latin typeface="+mn-lt"/>
                        </a:rPr>
                        <a:t>capacity</a:t>
                      </a:r>
                    </a:p>
                  </a:txBody>
                  <a:tcPr marL="9525" marR="9525" marT="9525" marB="0" anchor="b"/>
                </a:tc>
                <a:tc>
                  <a:txBody>
                    <a:bodyPr/>
                    <a:lstStyle/>
                    <a:p>
                      <a:pPr algn="l" fontAlgn="b"/>
                      <a:r>
                        <a:rPr lang="en-US" sz="1200" b="0" i="0" u="none" strike="noStrike" noProof="0" dirty="0">
                          <a:solidFill>
                            <a:srgbClr val="000000"/>
                          </a:solidFill>
                          <a:effectLst/>
                          <a:latin typeface="+mn-lt"/>
                        </a:rPr>
                        <a:t>of</a:t>
                      </a:r>
                    </a:p>
                  </a:txBody>
                  <a:tcPr marL="9525" marR="9525" marT="9525" marB="0" anchor="b"/>
                </a:tc>
                <a:tc>
                  <a:txBody>
                    <a:bodyPr/>
                    <a:lstStyle/>
                    <a:p>
                      <a:pPr algn="l" fontAlgn="b"/>
                      <a:r>
                        <a:rPr lang="en-US" sz="1200" b="0" i="0" u="none" strike="noStrike" noProof="0" dirty="0">
                          <a:solidFill>
                            <a:srgbClr val="000000"/>
                          </a:solidFill>
                          <a:effectLst/>
                          <a:latin typeface="+mn-lt"/>
                        </a:rPr>
                        <a:t>civil</a:t>
                      </a:r>
                    </a:p>
                  </a:txBody>
                  <a:tcPr marL="9525" marR="9525" marT="9525" marB="0" anchor="b"/>
                </a:tc>
                <a:tc>
                  <a:txBody>
                    <a:bodyPr/>
                    <a:lstStyle/>
                    <a:p>
                      <a:pPr algn="l" fontAlgn="b"/>
                      <a:r>
                        <a:rPr lang="en-US" sz="1200" b="0" i="0" u="none" strike="noStrike" noProof="0" dirty="0">
                          <a:solidFill>
                            <a:srgbClr val="000000"/>
                          </a:solidFill>
                          <a:effectLst/>
                          <a:latin typeface="+mn-lt"/>
                        </a:rPr>
                        <a:t>society</a:t>
                      </a:r>
                    </a:p>
                  </a:txBody>
                  <a:tcPr marL="9525" marR="9525" marT="9525" marB="0" anchor="b"/>
                </a:tc>
                <a:extLst>
                  <a:ext uri="{0D108BD9-81ED-4DB2-BD59-A6C34878D82A}">
                    <a16:rowId xmlns:a16="http://schemas.microsoft.com/office/drawing/2014/main" val="3743696968"/>
                  </a:ext>
                </a:extLst>
              </a:tr>
              <a:tr h="370840">
                <a:tc>
                  <a:txBody>
                    <a:bodyPr/>
                    <a:lstStyle/>
                    <a:p>
                      <a:pPr algn="l" fontAlgn="b"/>
                      <a:r>
                        <a:rPr lang="en-US" sz="1200" b="0" i="0" u="none" strike="noStrike" noProof="0" dirty="0">
                          <a:solidFill>
                            <a:srgbClr val="000000"/>
                          </a:solidFill>
                          <a:effectLst/>
                          <a:latin typeface="+mn-lt"/>
                        </a:rPr>
                        <a:t>indigenous</a:t>
                      </a:r>
                    </a:p>
                  </a:txBody>
                  <a:tcPr marL="9525" marR="9525" marT="9525" marB="0" anchor="b"/>
                </a:tc>
                <a:tc>
                  <a:txBody>
                    <a:bodyPr/>
                    <a:lstStyle/>
                    <a:p>
                      <a:pPr algn="l" fontAlgn="b"/>
                      <a:r>
                        <a:rPr lang="en-US" sz="1200" b="0" i="0" u="none" strike="noStrike" noProof="0" dirty="0">
                          <a:solidFill>
                            <a:srgbClr val="000000"/>
                          </a:solidFill>
                          <a:effectLst/>
                          <a:latin typeface="+mn-lt"/>
                        </a:rPr>
                        <a:t>communities</a:t>
                      </a:r>
                    </a:p>
                  </a:txBody>
                  <a:tcPr marL="9525" marR="9525" marT="9525" marB="0" anchor="b"/>
                </a:tc>
                <a:tc>
                  <a:txBody>
                    <a:bodyPr/>
                    <a:lstStyle/>
                    <a:p>
                      <a:pPr algn="l" fontAlgn="b"/>
                      <a:r>
                        <a:rPr lang="en-US" sz="1200" b="0" i="0" u="none" strike="noStrike" noProof="0" dirty="0">
                          <a:solidFill>
                            <a:srgbClr val="000000"/>
                          </a:solidFill>
                          <a:effectLst/>
                          <a:latin typeface="+mn-lt"/>
                        </a:rPr>
                        <a:t>and</a:t>
                      </a:r>
                    </a:p>
                  </a:txBody>
                  <a:tcPr marL="9525" marR="9525" marT="9525" marB="0" anchor="b"/>
                </a:tc>
                <a:tc>
                  <a:txBody>
                    <a:bodyPr/>
                    <a:lstStyle/>
                    <a:p>
                      <a:pPr algn="l" fontAlgn="b"/>
                      <a:r>
                        <a:rPr lang="en-US" sz="1200" b="0" i="0" u="none" strike="noStrike" noProof="0" dirty="0">
                          <a:solidFill>
                            <a:srgbClr val="000000"/>
                          </a:solidFill>
                          <a:effectLst/>
                          <a:latin typeface="+mn-lt"/>
                        </a:rPr>
                        <a:t>local</a:t>
                      </a:r>
                    </a:p>
                  </a:txBody>
                  <a:tcPr marL="9525" marR="9525" marT="9525" marB="0" anchor="b"/>
                </a:tc>
                <a:tc>
                  <a:txBody>
                    <a:bodyPr/>
                    <a:lstStyle/>
                    <a:p>
                      <a:pPr algn="l" fontAlgn="b"/>
                      <a:r>
                        <a:rPr lang="en-US" sz="1200" b="0" i="0" u="none" strike="noStrike" noProof="0" dirty="0">
                          <a:solidFill>
                            <a:srgbClr val="000000"/>
                          </a:solidFill>
                          <a:effectLst/>
                          <a:latin typeface="+mn-lt"/>
                        </a:rPr>
                        <a:t>government</a:t>
                      </a:r>
                    </a:p>
                  </a:txBody>
                  <a:tcPr marL="9525" marR="9525" marT="9525" marB="0" anchor="b"/>
                </a:tc>
                <a:tc>
                  <a:txBody>
                    <a:bodyPr/>
                    <a:lstStyle/>
                    <a:p>
                      <a:pPr algn="l" fontAlgn="b"/>
                      <a:r>
                        <a:rPr lang="en-US" sz="1200" b="0" i="0" u="none" strike="noStrike" noProof="0" dirty="0">
                          <a:solidFill>
                            <a:srgbClr val="000000"/>
                          </a:solidFill>
                          <a:effectLst/>
                          <a:latin typeface="+mn-lt"/>
                        </a:rPr>
                        <a:t>to</a:t>
                      </a:r>
                    </a:p>
                  </a:txBody>
                  <a:tcPr marL="9525" marR="9525" marT="9525" marB="0" anchor="b"/>
                </a:tc>
                <a:tc>
                  <a:txBody>
                    <a:bodyPr/>
                    <a:lstStyle/>
                    <a:p>
                      <a:pPr algn="l" fontAlgn="b"/>
                      <a:r>
                        <a:rPr lang="en-US" sz="1200" b="0" i="0" u="none" strike="noStrike" noProof="0" dirty="0">
                          <a:solidFill>
                            <a:srgbClr val="000000"/>
                          </a:solidFill>
                          <a:effectLst/>
                          <a:latin typeface="+mn-lt"/>
                        </a:rPr>
                        <a:t>improve</a:t>
                      </a:r>
                    </a:p>
                  </a:txBody>
                  <a:tcPr marL="9525" marR="9525" marT="9525" marB="0" anchor="b"/>
                </a:tc>
                <a:tc>
                  <a:txBody>
                    <a:bodyPr/>
                    <a:lstStyle/>
                    <a:p>
                      <a:pPr algn="l" fontAlgn="b"/>
                      <a:r>
                        <a:rPr lang="en-US" sz="1200" b="0" i="0" u="none" strike="noStrike" noProof="0" dirty="0">
                          <a:solidFill>
                            <a:srgbClr val="000000"/>
                          </a:solidFill>
                          <a:effectLst/>
                          <a:latin typeface="+mn-lt"/>
                        </a:rPr>
                        <a:t>natural</a:t>
                      </a:r>
                    </a:p>
                  </a:txBody>
                  <a:tcPr marL="9525" marR="9525" marT="9525" marB="0" anchor="b"/>
                </a:tc>
                <a:tc>
                  <a:txBody>
                    <a:bodyPr/>
                    <a:lstStyle/>
                    <a:p>
                      <a:pPr algn="l" fontAlgn="b"/>
                      <a:r>
                        <a:rPr lang="en-US" sz="1200" b="0" i="0" u="none" strike="noStrike" noProof="0" dirty="0">
                          <a:solidFill>
                            <a:srgbClr val="000000"/>
                          </a:solidFill>
                          <a:effectLst/>
                          <a:latin typeface="+mn-lt"/>
                        </a:rPr>
                        <a:t>resource</a:t>
                      </a:r>
                    </a:p>
                  </a:txBody>
                  <a:tcPr marL="9525" marR="9525" marT="9525" marB="0" anchor="b"/>
                </a:tc>
                <a:tc>
                  <a:txBody>
                    <a:bodyPr/>
                    <a:lstStyle/>
                    <a:p>
                      <a:pPr algn="l" fontAlgn="b"/>
                      <a:r>
                        <a:rPr lang="en-US" sz="1200" b="0" i="0" u="none" strike="noStrike" noProof="0" dirty="0">
                          <a:solidFill>
                            <a:srgbClr val="000000"/>
                          </a:solidFill>
                          <a:effectLst/>
                          <a:latin typeface="+mn-lt"/>
                        </a:rPr>
                        <a:t>management</a:t>
                      </a:r>
                    </a:p>
                  </a:txBody>
                  <a:tcPr marL="9525" marR="9525" marT="9525" marB="0" anchor="b"/>
                </a:tc>
                <a:extLst>
                  <a:ext uri="{0D108BD9-81ED-4DB2-BD59-A6C34878D82A}">
                    <a16:rowId xmlns:a16="http://schemas.microsoft.com/office/drawing/2014/main" val="1678515771"/>
                  </a:ext>
                </a:extLst>
              </a:tr>
              <a:tr h="370840">
                <a:tc>
                  <a:txBody>
                    <a:bodyPr/>
                    <a:lstStyle/>
                    <a:p>
                      <a:pPr algn="l" fontAlgn="b"/>
                      <a:r>
                        <a:rPr lang="en-US" sz="1200" b="0" i="0" u="none" strike="noStrike" noProof="0" dirty="0">
                          <a:solidFill>
                            <a:srgbClr val="000000"/>
                          </a:solidFill>
                          <a:effectLst/>
                          <a:latin typeface="+mn-lt"/>
                        </a:rPr>
                        <a:t>and</a:t>
                      </a:r>
                    </a:p>
                  </a:txBody>
                  <a:tcPr marL="9525" marR="9525" marT="9525" marB="0" anchor="b"/>
                </a:tc>
                <a:tc>
                  <a:txBody>
                    <a:bodyPr/>
                    <a:lstStyle/>
                    <a:p>
                      <a:pPr algn="l" fontAlgn="b"/>
                      <a:r>
                        <a:rPr lang="en-US" sz="1200" b="0" i="0" u="none" strike="noStrike" noProof="0" dirty="0">
                          <a:solidFill>
                            <a:srgbClr val="000000"/>
                          </a:solidFill>
                          <a:effectLst/>
                          <a:latin typeface="+mn-lt"/>
                        </a:rPr>
                        <a:t>conservation</a:t>
                      </a:r>
                    </a:p>
                  </a:txBody>
                  <a:tcPr marL="9525" marR="9525" marT="9525" marB="0" anchor="b"/>
                </a:tc>
                <a:tc>
                  <a:txBody>
                    <a:bodyPr/>
                    <a:lstStyle/>
                    <a:p>
                      <a:pPr algn="l" fontAlgn="b"/>
                      <a:r>
                        <a:rPr lang="en-US" sz="1200" b="0" i="0" u="none" strike="noStrike" noProof="0" dirty="0">
                          <a:solidFill>
                            <a:srgbClr val="000000"/>
                          </a:solidFill>
                          <a:effectLst/>
                          <a:latin typeface="+mn-lt"/>
                        </a:rPr>
                        <a:t>The</a:t>
                      </a:r>
                    </a:p>
                  </a:txBody>
                  <a:tcPr marL="9525" marR="9525" marT="9525" marB="0" anchor="b"/>
                </a:tc>
                <a:tc>
                  <a:txBody>
                    <a:bodyPr/>
                    <a:lstStyle/>
                    <a:p>
                      <a:pPr algn="l" fontAlgn="b"/>
                      <a:r>
                        <a:rPr lang="en-US" sz="1200" b="0" i="0" u="none" strike="noStrike" noProof="0" dirty="0">
                          <a:solidFill>
                            <a:srgbClr val="000000"/>
                          </a:solidFill>
                          <a:effectLst/>
                          <a:latin typeface="+mn-lt"/>
                        </a:rPr>
                        <a:t>activity</a:t>
                      </a:r>
                    </a:p>
                  </a:txBody>
                  <a:tcPr marL="9525" marR="9525" marT="9525" marB="0" anchor="b"/>
                </a:tc>
                <a:tc>
                  <a:txBody>
                    <a:bodyPr/>
                    <a:lstStyle/>
                    <a:p>
                      <a:pPr algn="l" fontAlgn="b"/>
                      <a:r>
                        <a:rPr lang="en-US" sz="1200" b="0" i="0" u="none" strike="noStrike" noProof="0" dirty="0">
                          <a:solidFill>
                            <a:srgbClr val="000000"/>
                          </a:solidFill>
                          <a:effectLst/>
                          <a:latin typeface="+mn-lt"/>
                        </a:rPr>
                        <a:t>will</a:t>
                      </a:r>
                    </a:p>
                  </a:txBody>
                  <a:tcPr marL="9525" marR="9525" marT="9525" marB="0" anchor="b"/>
                </a:tc>
                <a:tc>
                  <a:txBody>
                    <a:bodyPr/>
                    <a:lstStyle/>
                    <a:p>
                      <a:pPr algn="l" fontAlgn="b"/>
                      <a:r>
                        <a:rPr lang="en-US" sz="1200" b="0" i="0" u="none" strike="noStrike" noProof="0" dirty="0">
                          <a:solidFill>
                            <a:srgbClr val="000000"/>
                          </a:solidFill>
                          <a:effectLst/>
                          <a:latin typeface="+mn-lt"/>
                        </a:rPr>
                        <a:t>develop</a:t>
                      </a:r>
                    </a:p>
                  </a:txBody>
                  <a:tcPr marL="9525" marR="9525" marT="9525" marB="0" anchor="b"/>
                </a:tc>
                <a:tc>
                  <a:txBody>
                    <a:bodyPr/>
                    <a:lstStyle/>
                    <a:p>
                      <a:pPr algn="l" fontAlgn="b"/>
                      <a:r>
                        <a:rPr lang="en-US" sz="1200" b="0" i="0" u="none" strike="noStrike" noProof="0" dirty="0">
                          <a:solidFill>
                            <a:srgbClr val="000000"/>
                          </a:solidFill>
                          <a:effectLst/>
                          <a:latin typeface="+mn-lt"/>
                        </a:rPr>
                        <a:t>economic</a:t>
                      </a:r>
                    </a:p>
                  </a:txBody>
                  <a:tcPr marL="9525" marR="9525" marT="9525" marB="0" anchor="b"/>
                </a:tc>
                <a:tc>
                  <a:txBody>
                    <a:bodyPr/>
                    <a:lstStyle/>
                    <a:p>
                      <a:pPr algn="l" fontAlgn="b"/>
                      <a:r>
                        <a:rPr lang="en-US" sz="1200" b="0" u="none" strike="noStrike" noProof="0" dirty="0">
                          <a:solidFill>
                            <a:srgbClr val="000000"/>
                          </a:solidFill>
                          <a:effectLst/>
                          <a:latin typeface="+mn-lt"/>
                        </a:rPr>
                        <a:t>incentives</a:t>
                      </a:r>
                      <a:endParaRPr lang="en-US" sz="1200" b="0" i="0" u="none" strike="noStrike" noProof="0" dirty="0">
                        <a:solidFill>
                          <a:srgbClr val="000000"/>
                        </a:solidFill>
                        <a:effectLst/>
                        <a:latin typeface="+mn-lt"/>
                      </a:endParaRPr>
                    </a:p>
                  </a:txBody>
                  <a:tcPr marL="9525" marR="9525" marT="9525" marB="0" anchor="b"/>
                </a:tc>
                <a:tc>
                  <a:txBody>
                    <a:bodyPr/>
                    <a:lstStyle/>
                    <a:p>
                      <a:pPr algn="l" fontAlgn="b"/>
                      <a:r>
                        <a:rPr lang="en-US" sz="1200" b="0" i="0" u="none" strike="noStrike" noProof="0" dirty="0">
                          <a:solidFill>
                            <a:srgbClr val="000000"/>
                          </a:solidFill>
                          <a:effectLst/>
                          <a:latin typeface="+mn-lt"/>
                        </a:rPr>
                        <a:t>for</a:t>
                      </a:r>
                    </a:p>
                  </a:txBody>
                  <a:tcPr marL="9525" marR="9525" marT="9525" marB="0" anchor="b"/>
                </a:tc>
                <a:tc>
                  <a:txBody>
                    <a:bodyPr/>
                    <a:lstStyle/>
                    <a:p>
                      <a:pPr algn="l" fontAlgn="b"/>
                      <a:r>
                        <a:rPr lang="en-US" sz="1200" b="0" i="0" u="none" strike="noStrike" noProof="0" dirty="0">
                          <a:solidFill>
                            <a:srgbClr val="000000"/>
                          </a:solidFill>
                          <a:effectLst/>
                          <a:latin typeface="+mn-lt"/>
                        </a:rPr>
                        <a:t>biodiversity</a:t>
                      </a:r>
                    </a:p>
                  </a:txBody>
                  <a:tcPr marL="9525" marR="9525" marT="9525" marB="0" anchor="b"/>
                </a:tc>
                <a:extLst>
                  <a:ext uri="{0D108BD9-81ED-4DB2-BD59-A6C34878D82A}">
                    <a16:rowId xmlns:a16="http://schemas.microsoft.com/office/drawing/2014/main" val="1520844913"/>
                  </a:ext>
                </a:extLst>
              </a:tr>
              <a:tr h="370840">
                <a:tc>
                  <a:txBody>
                    <a:bodyPr/>
                    <a:lstStyle/>
                    <a:p>
                      <a:pPr algn="l" fontAlgn="b"/>
                      <a:r>
                        <a:rPr lang="en-US" sz="1200" b="0" i="0" u="none" strike="noStrike" noProof="0" dirty="0">
                          <a:solidFill>
                            <a:srgbClr val="000000"/>
                          </a:solidFill>
                          <a:effectLst/>
                          <a:latin typeface="+mn-lt"/>
                        </a:rPr>
                        <a:t>conservation</a:t>
                      </a:r>
                    </a:p>
                  </a:txBody>
                  <a:tcPr marL="9525" marR="9525" marT="9525" marB="0" anchor="b"/>
                </a:tc>
                <a:tc>
                  <a:txBody>
                    <a:bodyPr/>
                    <a:lstStyle/>
                    <a:p>
                      <a:pPr algn="l" fontAlgn="b"/>
                      <a:r>
                        <a:rPr lang="en-US" sz="1200" b="0" i="0" u="none" strike="noStrike" noProof="0" dirty="0">
                          <a:solidFill>
                            <a:srgbClr val="000000"/>
                          </a:solidFill>
                          <a:effectLst/>
                          <a:latin typeface="+mn-lt"/>
                        </a:rPr>
                        <a:t>such</a:t>
                      </a:r>
                    </a:p>
                  </a:txBody>
                  <a:tcPr marL="9525" marR="9525" marT="9525" marB="0" anchor="b"/>
                </a:tc>
                <a:tc>
                  <a:txBody>
                    <a:bodyPr/>
                    <a:lstStyle/>
                    <a:p>
                      <a:pPr algn="l" fontAlgn="b"/>
                      <a:r>
                        <a:rPr lang="en-US" sz="1200" b="0" u="none" strike="noStrike" noProof="0" dirty="0">
                          <a:solidFill>
                            <a:srgbClr val="000000"/>
                          </a:solidFill>
                          <a:effectLst/>
                          <a:latin typeface="+mn-lt"/>
                        </a:rPr>
                        <a:t>as</a:t>
                      </a:r>
                      <a:endParaRPr lang="en-US" sz="1200" b="0" i="0" u="none" strike="noStrike" noProof="0" dirty="0">
                        <a:solidFill>
                          <a:srgbClr val="000000"/>
                        </a:solidFill>
                        <a:effectLst/>
                        <a:latin typeface="+mn-lt"/>
                      </a:endParaRPr>
                    </a:p>
                  </a:txBody>
                  <a:tcPr marL="9525" marR="9525" marT="9525" marB="0" anchor="b"/>
                </a:tc>
                <a:tc>
                  <a:txBody>
                    <a:bodyPr/>
                    <a:lstStyle/>
                    <a:p>
                      <a:pPr algn="l" fontAlgn="b"/>
                      <a:r>
                        <a:rPr lang="en-US" sz="1200" b="0" i="0" u="none" strike="noStrike" noProof="0" dirty="0">
                          <a:solidFill>
                            <a:srgbClr val="000000"/>
                          </a:solidFill>
                          <a:effectLst/>
                          <a:latin typeface="+mn-lt"/>
                        </a:rPr>
                        <a:t>commercial</a:t>
                      </a:r>
                    </a:p>
                  </a:txBody>
                  <a:tcPr marL="9525" marR="9525" marT="9525" marB="0" anchor="b"/>
                </a:tc>
                <a:tc>
                  <a:txBody>
                    <a:bodyPr/>
                    <a:lstStyle/>
                    <a:p>
                      <a:pPr algn="l" fontAlgn="b"/>
                      <a:r>
                        <a:rPr lang="en-US" sz="1200" b="0" i="0" u="none" strike="noStrike" noProof="0" dirty="0">
                          <a:solidFill>
                            <a:srgbClr val="000000"/>
                          </a:solidFill>
                          <a:effectLst/>
                          <a:latin typeface="+mn-lt"/>
                        </a:rPr>
                        <a:t>agreements</a:t>
                      </a:r>
                    </a:p>
                  </a:txBody>
                  <a:tcPr marL="9525" marR="9525" marT="9525" marB="0" anchor="b"/>
                </a:tc>
                <a:tc>
                  <a:txBody>
                    <a:bodyPr/>
                    <a:lstStyle/>
                    <a:p>
                      <a:pPr algn="l" fontAlgn="b"/>
                      <a:r>
                        <a:rPr lang="en-US" sz="1200" b="0" i="0" u="none" strike="noStrike" noProof="0" dirty="0">
                          <a:solidFill>
                            <a:srgbClr val="000000"/>
                          </a:solidFill>
                          <a:effectLst/>
                          <a:latin typeface="+mn-lt"/>
                        </a:rPr>
                        <a:t>premium</a:t>
                      </a:r>
                    </a:p>
                  </a:txBody>
                  <a:tcPr marL="9525" marR="9525" marT="9525" marB="0" anchor="b"/>
                </a:tc>
                <a:tc>
                  <a:txBody>
                    <a:bodyPr/>
                    <a:lstStyle/>
                    <a:p>
                      <a:pPr algn="l" fontAlgn="b"/>
                      <a:r>
                        <a:rPr lang="en-US" sz="1200" b="0" i="0" u="none" strike="noStrike" noProof="0" dirty="0">
                          <a:solidFill>
                            <a:srgbClr val="000000"/>
                          </a:solidFill>
                          <a:effectLst/>
                          <a:latin typeface="+mn-lt"/>
                        </a:rPr>
                        <a:t>prices</a:t>
                      </a:r>
                    </a:p>
                  </a:txBody>
                  <a:tcPr marL="9525" marR="9525" marT="9525" marB="0" anchor="b"/>
                </a:tc>
                <a:tc>
                  <a:txBody>
                    <a:bodyPr/>
                    <a:lstStyle/>
                    <a:p>
                      <a:pPr algn="l" fontAlgn="b"/>
                      <a:r>
                        <a:rPr lang="en-US" sz="1200" b="0" i="0" u="none" strike="noStrike" noProof="0" dirty="0">
                          <a:solidFill>
                            <a:srgbClr val="000000"/>
                          </a:solidFill>
                          <a:effectLst/>
                          <a:latin typeface="+mn-lt"/>
                        </a:rPr>
                        <a:t>for</a:t>
                      </a:r>
                    </a:p>
                  </a:txBody>
                  <a:tcPr marL="9525" marR="9525" marT="9525" marB="0" anchor="b"/>
                </a:tc>
                <a:tc>
                  <a:txBody>
                    <a:bodyPr/>
                    <a:lstStyle/>
                    <a:p>
                      <a:pPr algn="l" fontAlgn="b"/>
                      <a:r>
                        <a:rPr lang="en-US" sz="1200" b="0" i="0" u="none" strike="noStrike" noProof="0" dirty="0">
                          <a:solidFill>
                            <a:srgbClr val="000000"/>
                          </a:solidFill>
                          <a:effectLst/>
                          <a:latin typeface="+mn-lt"/>
                        </a:rPr>
                        <a:t>products</a:t>
                      </a:r>
                    </a:p>
                  </a:txBody>
                  <a:tcPr marL="9525" marR="9525" marT="9525" marB="0" anchor="b"/>
                </a:tc>
                <a:tc>
                  <a:txBody>
                    <a:bodyPr/>
                    <a:lstStyle/>
                    <a:p>
                      <a:pPr algn="l" fontAlgn="b"/>
                      <a:r>
                        <a:rPr lang="en-US" sz="1200" b="0" i="0" u="none" strike="noStrike" noProof="0" dirty="0">
                          <a:solidFill>
                            <a:srgbClr val="000000"/>
                          </a:solidFill>
                          <a:effectLst/>
                          <a:latin typeface="+mn-lt"/>
                        </a:rPr>
                        <a:t>carbon</a:t>
                      </a:r>
                    </a:p>
                  </a:txBody>
                  <a:tcPr marL="9525" marR="9525" marT="9525" marB="0" anchor="b"/>
                </a:tc>
                <a:extLst>
                  <a:ext uri="{0D108BD9-81ED-4DB2-BD59-A6C34878D82A}">
                    <a16:rowId xmlns:a16="http://schemas.microsoft.com/office/drawing/2014/main" val="3056871715"/>
                  </a:ext>
                </a:extLst>
              </a:tr>
              <a:tr h="370840">
                <a:tc>
                  <a:txBody>
                    <a:bodyPr/>
                    <a:lstStyle/>
                    <a:p>
                      <a:pPr algn="l" fontAlgn="b"/>
                      <a:r>
                        <a:rPr lang="en-US" sz="1200" b="0" i="0" u="none" strike="noStrike" noProof="0" dirty="0">
                          <a:solidFill>
                            <a:srgbClr val="000000"/>
                          </a:solidFill>
                          <a:effectLst/>
                          <a:latin typeface="+mn-lt"/>
                        </a:rPr>
                        <a:t>credits</a:t>
                      </a:r>
                    </a:p>
                  </a:txBody>
                  <a:tcPr marL="9525" marR="9525" marT="9525" marB="0" anchor="b"/>
                </a:tc>
                <a:tc>
                  <a:txBody>
                    <a:bodyPr/>
                    <a:lstStyle/>
                    <a:p>
                      <a:pPr algn="l" fontAlgn="b"/>
                      <a:r>
                        <a:rPr lang="en-US" sz="1200" b="0" u="none" strike="noStrike" noProof="0" dirty="0">
                          <a:solidFill>
                            <a:srgbClr val="000000"/>
                          </a:solidFill>
                          <a:effectLst/>
                          <a:latin typeface="+mn-lt"/>
                        </a:rPr>
                        <a:t>nature</a:t>
                      </a:r>
                      <a:endParaRPr lang="en-US" sz="1200" b="0" i="0" u="none" strike="noStrike" noProof="0" dirty="0">
                        <a:solidFill>
                          <a:srgbClr val="000000"/>
                        </a:solidFill>
                        <a:effectLst/>
                        <a:latin typeface="+mn-lt"/>
                      </a:endParaRPr>
                    </a:p>
                  </a:txBody>
                  <a:tcPr marL="9525" marR="9525" marT="9525" marB="0" anchor="b"/>
                </a:tc>
                <a:tc>
                  <a:txBody>
                    <a:bodyPr/>
                    <a:lstStyle/>
                    <a:p>
                      <a:pPr algn="l" fontAlgn="b"/>
                      <a:r>
                        <a:rPr lang="en-US" sz="1200" b="0" i="0" u="none" strike="noStrike" noProof="0" dirty="0">
                          <a:solidFill>
                            <a:srgbClr val="000000"/>
                          </a:solidFill>
                          <a:effectLst/>
                          <a:latin typeface="+mn-lt"/>
                        </a:rPr>
                        <a:t>tourism</a:t>
                      </a:r>
                    </a:p>
                  </a:txBody>
                  <a:tcPr marL="9525" marR="9525" marT="9525" marB="0" anchor="b"/>
                </a:tc>
                <a:tc>
                  <a:txBody>
                    <a:bodyPr/>
                    <a:lstStyle/>
                    <a:p>
                      <a:pPr algn="l" fontAlgn="b"/>
                      <a:r>
                        <a:rPr lang="en-US" sz="1200" b="0" i="0" u="none" strike="noStrike" noProof="0" dirty="0">
                          <a:solidFill>
                            <a:srgbClr val="000000"/>
                          </a:solidFill>
                          <a:effectLst/>
                          <a:latin typeface="+mn-lt"/>
                        </a:rPr>
                        <a:t>and</a:t>
                      </a:r>
                    </a:p>
                  </a:txBody>
                  <a:tcPr marL="9525" marR="9525" marT="9525" marB="0" anchor="b"/>
                </a:tc>
                <a:tc>
                  <a:txBody>
                    <a:bodyPr/>
                    <a:lstStyle/>
                    <a:p>
                      <a:pPr algn="l" fontAlgn="b"/>
                      <a:r>
                        <a:rPr lang="en-US" sz="1200" b="0" i="0" u="none" strike="noStrike" noProof="0" dirty="0">
                          <a:solidFill>
                            <a:srgbClr val="000000"/>
                          </a:solidFill>
                          <a:effectLst/>
                          <a:latin typeface="+mn-lt"/>
                        </a:rPr>
                        <a:t>production</a:t>
                      </a:r>
                    </a:p>
                  </a:txBody>
                  <a:tcPr marL="9525" marR="9525" marT="9525" marB="0" anchor="b"/>
                </a:tc>
                <a:tc>
                  <a:txBody>
                    <a:bodyPr/>
                    <a:lstStyle/>
                    <a:p>
                      <a:pPr algn="l" fontAlgn="b"/>
                      <a:r>
                        <a:rPr lang="en-US" sz="1200" b="0" i="0" u="none" strike="noStrike" noProof="0" dirty="0">
                          <a:solidFill>
                            <a:srgbClr val="000000"/>
                          </a:solidFill>
                          <a:effectLst/>
                          <a:latin typeface="+mn-lt"/>
                        </a:rPr>
                        <a:t>costs</a:t>
                      </a:r>
                    </a:p>
                  </a:txBody>
                  <a:tcPr marL="9525" marR="9525" marT="9525" marB="0" anchor="b"/>
                </a:tc>
                <a:tc>
                  <a:txBody>
                    <a:bodyPr/>
                    <a:lstStyle/>
                    <a:p>
                      <a:pPr algn="l" fontAlgn="b"/>
                      <a:r>
                        <a:rPr lang="en-US" sz="1200" b="0" i="0" u="none" strike="noStrike" noProof="0" dirty="0">
                          <a:solidFill>
                            <a:srgbClr val="000000"/>
                          </a:solidFill>
                          <a:effectLst/>
                          <a:latin typeface="+mn-lt"/>
                        </a:rPr>
                        <a:t>reduction</a:t>
                      </a:r>
                    </a:p>
                  </a:txBody>
                  <a:tcPr marL="9525" marR="9525" marT="9525" marB="0" anchor="b"/>
                </a:tc>
                <a:tc>
                  <a:txBody>
                    <a:bodyPr/>
                    <a:lstStyle/>
                    <a:p>
                      <a:pPr algn="l" fontAlgn="b"/>
                      <a:r>
                        <a:rPr lang="en-US" sz="1200" b="0" i="0" u="none" strike="noStrike" noProof="0" dirty="0">
                          <a:solidFill>
                            <a:srgbClr val="000000"/>
                          </a:solidFill>
                          <a:effectLst/>
                          <a:latin typeface="+mn-lt"/>
                        </a:rPr>
                        <a:t>Natural</a:t>
                      </a:r>
                    </a:p>
                  </a:txBody>
                  <a:tcPr marL="9525" marR="9525" marT="9525" marB="0" anchor="b"/>
                </a:tc>
                <a:tc>
                  <a:txBody>
                    <a:bodyPr/>
                    <a:lstStyle/>
                    <a:p>
                      <a:pPr algn="l" fontAlgn="b"/>
                      <a:r>
                        <a:rPr lang="en-US" sz="1200" b="0" i="0" u="none" strike="noStrike" noProof="0" dirty="0">
                          <a:solidFill>
                            <a:srgbClr val="000000"/>
                          </a:solidFill>
                          <a:effectLst/>
                          <a:latin typeface="+mn-lt"/>
                        </a:rPr>
                        <a:t>Wealth</a:t>
                      </a:r>
                    </a:p>
                  </a:txBody>
                  <a:tcPr marL="9525" marR="9525" marT="9525" marB="0" anchor="b"/>
                </a:tc>
                <a:tc>
                  <a:txBody>
                    <a:bodyPr/>
                    <a:lstStyle/>
                    <a:p>
                      <a:pPr algn="l" fontAlgn="b"/>
                      <a:r>
                        <a:rPr lang="en-US" sz="1200" b="0" i="0" u="none" strike="noStrike" noProof="0" dirty="0">
                          <a:solidFill>
                            <a:srgbClr val="000000"/>
                          </a:solidFill>
                          <a:effectLst/>
                          <a:latin typeface="+mn-lt"/>
                        </a:rPr>
                        <a:t>will</a:t>
                      </a:r>
                    </a:p>
                  </a:txBody>
                  <a:tcPr marL="9525" marR="9525" marT="9525" marB="0" anchor="b"/>
                </a:tc>
                <a:extLst>
                  <a:ext uri="{0D108BD9-81ED-4DB2-BD59-A6C34878D82A}">
                    <a16:rowId xmlns:a16="http://schemas.microsoft.com/office/drawing/2014/main" val="717949089"/>
                  </a:ext>
                </a:extLst>
              </a:tr>
              <a:tr h="370840">
                <a:tc>
                  <a:txBody>
                    <a:bodyPr/>
                    <a:lstStyle/>
                    <a:p>
                      <a:pPr algn="l" fontAlgn="b"/>
                      <a:r>
                        <a:rPr lang="en-US" sz="1200" b="0" i="0" u="none" strike="noStrike" noProof="0" dirty="0">
                          <a:solidFill>
                            <a:srgbClr val="000000"/>
                          </a:solidFill>
                          <a:effectLst/>
                          <a:latin typeface="+mn-lt"/>
                        </a:rPr>
                        <a:t>support</a:t>
                      </a:r>
                    </a:p>
                  </a:txBody>
                  <a:tcPr marL="9525" marR="9525" marT="9525" marB="0" anchor="b"/>
                </a:tc>
                <a:tc>
                  <a:txBody>
                    <a:bodyPr/>
                    <a:lstStyle/>
                    <a:p>
                      <a:pPr algn="l" fontAlgn="b"/>
                      <a:r>
                        <a:rPr lang="en-US" sz="1200" b="0" i="0" u="none" strike="noStrike" noProof="0" dirty="0">
                          <a:solidFill>
                            <a:srgbClr val="000000"/>
                          </a:solidFill>
                          <a:effectLst/>
                          <a:latin typeface="+mn-lt"/>
                        </a:rPr>
                        <a:t>the</a:t>
                      </a:r>
                    </a:p>
                  </a:txBody>
                  <a:tcPr marL="9525" marR="9525" marT="9525" marB="0" anchor="b"/>
                </a:tc>
                <a:tc>
                  <a:txBody>
                    <a:bodyPr/>
                    <a:lstStyle/>
                    <a:p>
                      <a:pPr algn="l" fontAlgn="b"/>
                      <a:r>
                        <a:rPr lang="en-US" sz="1200" b="0" i="0" u="none" strike="noStrike" noProof="0" dirty="0">
                          <a:solidFill>
                            <a:srgbClr val="000000"/>
                          </a:solidFill>
                          <a:effectLst/>
                          <a:latin typeface="+mn-lt"/>
                        </a:rPr>
                        <a:t>government</a:t>
                      </a:r>
                    </a:p>
                  </a:txBody>
                  <a:tcPr marL="9525" marR="9525" marT="9525" marB="0" anchor="b"/>
                </a:tc>
                <a:tc>
                  <a:txBody>
                    <a:bodyPr/>
                    <a:lstStyle/>
                    <a:p>
                      <a:pPr algn="l" fontAlgn="b"/>
                      <a:r>
                        <a:rPr lang="en-US" sz="1200" b="0" i="0" u="none" strike="noStrike" noProof="0" dirty="0">
                          <a:solidFill>
                            <a:srgbClr val="000000"/>
                          </a:solidFill>
                          <a:effectLst/>
                          <a:latin typeface="+mn-lt"/>
                        </a:rPr>
                        <a:t>in</a:t>
                      </a:r>
                    </a:p>
                  </a:txBody>
                  <a:tcPr marL="9525" marR="9525" marT="9525" marB="0" anchor="b"/>
                </a:tc>
                <a:tc>
                  <a:txBody>
                    <a:bodyPr/>
                    <a:lstStyle/>
                    <a:p>
                      <a:pPr algn="l" fontAlgn="b"/>
                      <a:r>
                        <a:rPr lang="en-US" sz="1200" b="0" i="0" u="none" strike="noStrike" noProof="0" dirty="0">
                          <a:solidFill>
                            <a:srgbClr val="000000"/>
                          </a:solidFill>
                          <a:effectLst/>
                          <a:latin typeface="+mn-lt"/>
                        </a:rPr>
                        <a:t>the</a:t>
                      </a:r>
                    </a:p>
                  </a:txBody>
                  <a:tcPr marL="9525" marR="9525" marT="9525" marB="0" anchor="b"/>
                </a:tc>
                <a:tc>
                  <a:txBody>
                    <a:bodyPr/>
                    <a:lstStyle/>
                    <a:p>
                      <a:pPr algn="l" fontAlgn="b"/>
                      <a:r>
                        <a:rPr lang="en-US" sz="1200" b="0" i="0" u="none" strike="noStrike" noProof="0" dirty="0">
                          <a:solidFill>
                            <a:srgbClr val="000000"/>
                          </a:solidFill>
                          <a:effectLst/>
                          <a:latin typeface="+mn-lt"/>
                        </a:rPr>
                        <a:t>expansion</a:t>
                      </a:r>
                    </a:p>
                  </a:txBody>
                  <a:tcPr marL="9525" marR="9525" marT="9525" marB="0" anchor="b"/>
                </a:tc>
                <a:tc>
                  <a:txBody>
                    <a:bodyPr/>
                    <a:lstStyle/>
                    <a:p>
                      <a:pPr algn="l" fontAlgn="b"/>
                      <a:r>
                        <a:rPr lang="en-US" sz="1200" b="0" i="0" u="none" strike="noStrike" noProof="0" dirty="0">
                          <a:solidFill>
                            <a:srgbClr val="000000"/>
                          </a:solidFill>
                          <a:effectLst/>
                          <a:latin typeface="+mn-lt"/>
                        </a:rPr>
                        <a:t>and</a:t>
                      </a:r>
                    </a:p>
                  </a:txBody>
                  <a:tcPr marL="9525" marR="9525" marT="9525" marB="0" anchor="b"/>
                </a:tc>
                <a:tc>
                  <a:txBody>
                    <a:bodyPr/>
                    <a:lstStyle/>
                    <a:p>
                      <a:pPr algn="l" fontAlgn="b"/>
                      <a:r>
                        <a:rPr lang="en-US" sz="1200" b="0" i="0" u="none" strike="noStrike" noProof="0" dirty="0">
                          <a:solidFill>
                            <a:srgbClr val="000000"/>
                          </a:solidFill>
                          <a:effectLst/>
                          <a:latin typeface="+mn-lt"/>
                        </a:rPr>
                        <a:t>creation</a:t>
                      </a:r>
                    </a:p>
                  </a:txBody>
                  <a:tcPr marL="9525" marR="9525" marT="9525" marB="0" anchor="b"/>
                </a:tc>
                <a:tc>
                  <a:txBody>
                    <a:bodyPr/>
                    <a:lstStyle/>
                    <a:p>
                      <a:pPr algn="l" fontAlgn="b"/>
                      <a:r>
                        <a:rPr lang="en-US" sz="1200" b="0" i="0" u="none" strike="noStrike" noProof="0" dirty="0">
                          <a:solidFill>
                            <a:srgbClr val="000000"/>
                          </a:solidFill>
                          <a:effectLst/>
                          <a:latin typeface="+mn-lt"/>
                        </a:rPr>
                        <a:t>of</a:t>
                      </a:r>
                    </a:p>
                  </a:txBody>
                  <a:tcPr marL="9525" marR="9525" marT="9525" marB="0" anchor="b"/>
                </a:tc>
                <a:tc>
                  <a:txBody>
                    <a:bodyPr/>
                    <a:lstStyle/>
                    <a:p>
                      <a:pPr algn="l" fontAlgn="b"/>
                      <a:r>
                        <a:rPr lang="en-US" sz="1200" b="0" i="0" u="none" strike="noStrike" noProof="0" dirty="0">
                          <a:solidFill>
                            <a:srgbClr val="000000"/>
                          </a:solidFill>
                          <a:effectLst/>
                          <a:latin typeface="+mn-lt"/>
                        </a:rPr>
                        <a:t>national</a:t>
                      </a:r>
                    </a:p>
                  </a:txBody>
                  <a:tcPr marL="9525" marR="9525" marT="9525" marB="0" anchor="b"/>
                </a:tc>
                <a:extLst>
                  <a:ext uri="{0D108BD9-81ED-4DB2-BD59-A6C34878D82A}">
                    <a16:rowId xmlns:a16="http://schemas.microsoft.com/office/drawing/2014/main" val="2636695351"/>
                  </a:ext>
                </a:extLst>
              </a:tr>
              <a:tr h="370840">
                <a:tc>
                  <a:txBody>
                    <a:bodyPr/>
                    <a:lstStyle/>
                    <a:p>
                      <a:pPr algn="l" fontAlgn="b"/>
                      <a:r>
                        <a:rPr lang="en-US" sz="1200" b="0" i="0" u="none" strike="noStrike" noProof="0" dirty="0">
                          <a:solidFill>
                            <a:srgbClr val="000000"/>
                          </a:solidFill>
                          <a:effectLst/>
                          <a:latin typeface="+mn-lt"/>
                        </a:rPr>
                        <a:t>protected</a:t>
                      </a:r>
                    </a:p>
                  </a:txBody>
                  <a:tcPr marL="9525" marR="9525" marT="9525" marB="0" anchor="b"/>
                </a:tc>
                <a:tc>
                  <a:txBody>
                    <a:bodyPr/>
                    <a:lstStyle/>
                    <a:p>
                      <a:pPr algn="l" fontAlgn="b"/>
                      <a:r>
                        <a:rPr lang="en-US" sz="1200" b="0" i="0" u="none" strike="noStrike" noProof="0" dirty="0">
                          <a:solidFill>
                            <a:srgbClr val="000000"/>
                          </a:solidFill>
                          <a:effectLst/>
                          <a:latin typeface="+mn-lt"/>
                        </a:rPr>
                        <a:t>areas</a:t>
                      </a:r>
                    </a:p>
                  </a:txBody>
                  <a:tcPr marL="9525" marR="9525" marT="9525" marB="0" anchor="b"/>
                </a:tc>
                <a:tc>
                  <a:txBody>
                    <a:bodyPr/>
                    <a:lstStyle/>
                    <a:p>
                      <a:pPr algn="l" fontAlgn="b"/>
                      <a:r>
                        <a:rPr lang="en-US" sz="1200" b="0" i="0" u="none" strike="noStrike" noProof="0" dirty="0">
                          <a:solidFill>
                            <a:srgbClr val="000000"/>
                          </a:solidFill>
                          <a:effectLst/>
                          <a:latin typeface="+mn-lt"/>
                        </a:rPr>
                        <a:t>as</a:t>
                      </a:r>
                    </a:p>
                  </a:txBody>
                  <a:tcPr marL="9525" marR="9525" marT="9525" marB="0" anchor="b"/>
                </a:tc>
                <a:tc>
                  <a:txBody>
                    <a:bodyPr/>
                    <a:lstStyle/>
                    <a:p>
                      <a:pPr algn="l" fontAlgn="b"/>
                      <a:r>
                        <a:rPr lang="en-US" sz="1200" b="0" i="0" u="none" strike="noStrike" noProof="0" dirty="0">
                          <a:solidFill>
                            <a:srgbClr val="000000"/>
                          </a:solidFill>
                          <a:effectLst/>
                          <a:latin typeface="+mn-lt"/>
                        </a:rPr>
                        <a:t>well</a:t>
                      </a:r>
                    </a:p>
                  </a:txBody>
                  <a:tcPr marL="9525" marR="9525" marT="9525" marB="0" anchor="b"/>
                </a:tc>
                <a:tc>
                  <a:txBody>
                    <a:bodyPr/>
                    <a:lstStyle/>
                    <a:p>
                      <a:pPr algn="l" fontAlgn="b"/>
                      <a:r>
                        <a:rPr lang="en-US" sz="1200" b="0" i="0" u="none" strike="noStrike" noProof="0" dirty="0">
                          <a:solidFill>
                            <a:srgbClr val="000000"/>
                          </a:solidFill>
                          <a:effectLst/>
                          <a:latin typeface="+mn-lt"/>
                        </a:rPr>
                        <a:t>as</a:t>
                      </a:r>
                    </a:p>
                  </a:txBody>
                  <a:tcPr marL="9525" marR="9525" marT="9525" marB="0" anchor="b"/>
                </a:tc>
                <a:tc>
                  <a:txBody>
                    <a:bodyPr/>
                    <a:lstStyle/>
                    <a:p>
                      <a:pPr algn="l" fontAlgn="b"/>
                      <a:r>
                        <a:rPr lang="en-US" sz="1200" b="0" i="0" u="none" strike="noStrike" noProof="0" dirty="0">
                          <a:solidFill>
                            <a:srgbClr val="000000"/>
                          </a:solidFill>
                          <a:effectLst/>
                          <a:latin typeface="+mn-lt"/>
                        </a:rPr>
                        <a:t>private</a:t>
                      </a:r>
                    </a:p>
                  </a:txBody>
                  <a:tcPr marL="9525" marR="9525" marT="9525" marB="0" anchor="b"/>
                </a:tc>
                <a:tc>
                  <a:txBody>
                    <a:bodyPr/>
                    <a:lstStyle/>
                    <a:p>
                      <a:pPr algn="l" fontAlgn="b"/>
                      <a:r>
                        <a:rPr lang="en-US" sz="1200" b="0" i="0" u="none" strike="noStrike" noProof="0" dirty="0">
                          <a:solidFill>
                            <a:srgbClr val="000000"/>
                          </a:solidFill>
                          <a:effectLst/>
                          <a:latin typeface="+mn-lt"/>
                        </a:rPr>
                        <a:t>reserves</a:t>
                      </a:r>
                    </a:p>
                  </a:txBody>
                  <a:tcPr marL="9525" marR="9525" marT="9525" marB="0" anchor="b"/>
                </a:tc>
                <a:tc>
                  <a:txBody>
                    <a:bodyPr/>
                    <a:lstStyle/>
                    <a:p>
                      <a:pPr algn="l" fontAlgn="b"/>
                      <a:r>
                        <a:rPr lang="en-US" sz="1200" b="0" i="0" u="none" strike="noStrike" noProof="0" dirty="0">
                          <a:solidFill>
                            <a:srgbClr val="000000"/>
                          </a:solidFill>
                          <a:effectLst/>
                          <a:latin typeface="+mn-lt"/>
                        </a:rPr>
                        <a:t>The</a:t>
                      </a:r>
                    </a:p>
                  </a:txBody>
                  <a:tcPr marL="9525" marR="9525" marT="9525" marB="0" anchor="b"/>
                </a:tc>
                <a:tc>
                  <a:txBody>
                    <a:bodyPr/>
                    <a:lstStyle/>
                    <a:p>
                      <a:pPr algn="l" fontAlgn="b"/>
                      <a:r>
                        <a:rPr lang="en-US" sz="1200" b="0" i="0" u="none" strike="noStrike" noProof="0" dirty="0">
                          <a:solidFill>
                            <a:srgbClr val="000000"/>
                          </a:solidFill>
                          <a:effectLst/>
                          <a:latin typeface="+mn-lt"/>
                        </a:rPr>
                        <a:t>activity</a:t>
                      </a:r>
                    </a:p>
                  </a:txBody>
                  <a:tcPr marL="9525" marR="9525" marT="9525" marB="0" anchor="b"/>
                </a:tc>
                <a:tc>
                  <a:txBody>
                    <a:bodyPr/>
                    <a:lstStyle/>
                    <a:p>
                      <a:pPr algn="l" fontAlgn="b"/>
                      <a:r>
                        <a:rPr lang="en-US" sz="1200" b="0" i="0" u="none" strike="noStrike" noProof="0" dirty="0">
                          <a:solidFill>
                            <a:srgbClr val="000000"/>
                          </a:solidFill>
                          <a:effectLst/>
                          <a:latin typeface="+mn-lt"/>
                        </a:rPr>
                        <a:t>will</a:t>
                      </a:r>
                    </a:p>
                  </a:txBody>
                  <a:tcPr marL="9525" marR="9525" marT="9525" marB="0" anchor="b"/>
                </a:tc>
                <a:extLst>
                  <a:ext uri="{0D108BD9-81ED-4DB2-BD59-A6C34878D82A}">
                    <a16:rowId xmlns:a16="http://schemas.microsoft.com/office/drawing/2014/main" val="3862382227"/>
                  </a:ext>
                </a:extLst>
              </a:tr>
              <a:tr h="370840">
                <a:tc>
                  <a:txBody>
                    <a:bodyPr/>
                    <a:lstStyle/>
                    <a:p>
                      <a:pPr algn="l" fontAlgn="b"/>
                      <a:r>
                        <a:rPr lang="en-US" sz="1200" b="0" i="0" u="none" strike="noStrike" noProof="0" dirty="0">
                          <a:solidFill>
                            <a:srgbClr val="000000"/>
                          </a:solidFill>
                          <a:effectLst/>
                          <a:latin typeface="+mn-lt"/>
                        </a:rPr>
                        <a:t>continue</a:t>
                      </a:r>
                    </a:p>
                  </a:txBody>
                  <a:tcPr marL="9525" marR="9525" marT="9525" marB="0" anchor="b"/>
                </a:tc>
                <a:tc>
                  <a:txBody>
                    <a:bodyPr/>
                    <a:lstStyle/>
                    <a:p>
                      <a:pPr algn="l" fontAlgn="b"/>
                      <a:r>
                        <a:rPr lang="en-US" sz="1200" b="0" i="0" u="none" strike="noStrike" noProof="0" dirty="0">
                          <a:solidFill>
                            <a:srgbClr val="000000"/>
                          </a:solidFill>
                          <a:effectLst/>
                          <a:latin typeface="+mn-lt"/>
                        </a:rPr>
                        <a:t>to</a:t>
                      </a:r>
                    </a:p>
                  </a:txBody>
                  <a:tcPr marL="9525" marR="9525" marT="9525" marB="0" anchor="b"/>
                </a:tc>
                <a:tc>
                  <a:txBody>
                    <a:bodyPr/>
                    <a:lstStyle/>
                    <a:p>
                      <a:pPr algn="l" fontAlgn="b"/>
                      <a:r>
                        <a:rPr lang="en-US" sz="1200" b="0" i="0" u="none" strike="noStrike" noProof="0" dirty="0">
                          <a:solidFill>
                            <a:srgbClr val="000000"/>
                          </a:solidFill>
                          <a:effectLst/>
                          <a:latin typeface="+mn-lt"/>
                        </a:rPr>
                        <a:t>strengthen</a:t>
                      </a:r>
                    </a:p>
                  </a:txBody>
                  <a:tcPr marL="9525" marR="9525" marT="9525" marB="0" anchor="b"/>
                </a:tc>
                <a:tc>
                  <a:txBody>
                    <a:bodyPr/>
                    <a:lstStyle/>
                    <a:p>
                      <a:pPr algn="l" fontAlgn="b"/>
                      <a:r>
                        <a:rPr lang="en-US" sz="1200" b="0" i="0" u="none" strike="noStrike" noProof="0" dirty="0">
                          <a:solidFill>
                            <a:srgbClr val="000000"/>
                          </a:solidFill>
                          <a:effectLst/>
                          <a:latin typeface="+mn-lt"/>
                        </a:rPr>
                        <a:t>land</a:t>
                      </a:r>
                    </a:p>
                  </a:txBody>
                  <a:tcPr marL="9525" marR="9525" marT="9525" marB="0" anchor="b"/>
                </a:tc>
                <a:tc>
                  <a:txBody>
                    <a:bodyPr/>
                    <a:lstStyle/>
                    <a:p>
                      <a:pPr algn="l" fontAlgn="b"/>
                      <a:r>
                        <a:rPr lang="en-US" sz="1200" b="0" i="0" u="none" strike="noStrike" noProof="0" dirty="0">
                          <a:solidFill>
                            <a:srgbClr val="000000"/>
                          </a:solidFill>
                          <a:effectLst/>
                          <a:latin typeface="+mn-lt"/>
                        </a:rPr>
                        <a:t>use</a:t>
                      </a:r>
                    </a:p>
                  </a:txBody>
                  <a:tcPr marL="9525" marR="9525" marT="9525" marB="0" anchor="b"/>
                </a:tc>
                <a:tc>
                  <a:txBody>
                    <a:bodyPr/>
                    <a:lstStyle/>
                    <a:p>
                      <a:pPr algn="l" fontAlgn="b"/>
                      <a:r>
                        <a:rPr lang="en-US" sz="1200" b="0" i="0" u="none" strike="noStrike" noProof="0" dirty="0">
                          <a:solidFill>
                            <a:srgbClr val="000000"/>
                          </a:solidFill>
                          <a:effectLst/>
                          <a:latin typeface="+mn-lt"/>
                        </a:rPr>
                        <a:t>management</a:t>
                      </a:r>
                    </a:p>
                  </a:txBody>
                  <a:tcPr marL="9525" marR="9525" marT="9525" marB="0" anchor="b"/>
                </a:tc>
                <a:tc>
                  <a:txBody>
                    <a:bodyPr/>
                    <a:lstStyle/>
                    <a:p>
                      <a:pPr algn="l" fontAlgn="b"/>
                      <a:r>
                        <a:rPr lang="en-US" sz="1200" b="0" i="0" u="none" strike="noStrike" noProof="0" dirty="0">
                          <a:solidFill>
                            <a:srgbClr val="000000"/>
                          </a:solidFill>
                          <a:effectLst/>
                          <a:latin typeface="+mn-lt"/>
                        </a:rPr>
                        <a:t>early</a:t>
                      </a:r>
                    </a:p>
                  </a:txBody>
                  <a:tcPr marL="9525" marR="9525" marT="9525" marB="0" anchor="b"/>
                </a:tc>
                <a:tc>
                  <a:txBody>
                    <a:bodyPr/>
                    <a:lstStyle/>
                    <a:p>
                      <a:pPr algn="l" fontAlgn="b"/>
                      <a:r>
                        <a:rPr lang="en-US" sz="1200" b="0" i="0" u="none" strike="noStrike" noProof="0" dirty="0">
                          <a:solidFill>
                            <a:srgbClr val="000000"/>
                          </a:solidFill>
                          <a:effectLst/>
                          <a:latin typeface="+mn-lt"/>
                        </a:rPr>
                        <a:t>warning</a:t>
                      </a:r>
                    </a:p>
                  </a:txBody>
                  <a:tcPr marL="9525" marR="9525" marT="9525" marB="0" anchor="b"/>
                </a:tc>
                <a:tc>
                  <a:txBody>
                    <a:bodyPr/>
                    <a:lstStyle/>
                    <a:p>
                      <a:pPr algn="l" fontAlgn="b"/>
                      <a:r>
                        <a:rPr lang="en-US" sz="1200" b="0" i="0" u="none" strike="noStrike" noProof="0" dirty="0">
                          <a:solidFill>
                            <a:srgbClr val="000000"/>
                          </a:solidFill>
                          <a:effectLst/>
                          <a:latin typeface="+mn-lt"/>
                        </a:rPr>
                        <a:t>on</a:t>
                      </a:r>
                    </a:p>
                  </a:txBody>
                  <a:tcPr marL="9525" marR="9525" marT="9525" marB="0" anchor="b"/>
                </a:tc>
                <a:tc>
                  <a:txBody>
                    <a:bodyPr/>
                    <a:lstStyle/>
                    <a:p>
                      <a:pPr algn="l" fontAlgn="b"/>
                      <a:r>
                        <a:rPr lang="en-US" sz="1200" b="0" i="0" u="none" strike="noStrike" noProof="0" dirty="0">
                          <a:solidFill>
                            <a:srgbClr val="000000"/>
                          </a:solidFill>
                          <a:effectLst/>
                          <a:latin typeface="+mn-lt"/>
                        </a:rPr>
                        <a:t>ecosystem</a:t>
                      </a:r>
                    </a:p>
                  </a:txBody>
                  <a:tcPr marL="9525" marR="9525" marT="9525" marB="0" anchor="b"/>
                </a:tc>
                <a:extLst>
                  <a:ext uri="{0D108BD9-81ED-4DB2-BD59-A6C34878D82A}">
                    <a16:rowId xmlns:a16="http://schemas.microsoft.com/office/drawing/2014/main" val="3335865457"/>
                  </a:ext>
                </a:extLst>
              </a:tr>
              <a:tr h="370840">
                <a:tc>
                  <a:txBody>
                    <a:bodyPr/>
                    <a:lstStyle/>
                    <a:p>
                      <a:pPr algn="l" fontAlgn="b"/>
                      <a:r>
                        <a:rPr lang="en-US" sz="1200" b="0" i="0" u="none" strike="noStrike" noProof="0" dirty="0">
                          <a:solidFill>
                            <a:srgbClr val="000000"/>
                          </a:solidFill>
                          <a:effectLst/>
                          <a:latin typeface="+mn-lt"/>
                        </a:rPr>
                        <a:t>deterioration</a:t>
                      </a:r>
                    </a:p>
                  </a:txBody>
                  <a:tcPr marL="9525" marR="9525" marT="9525" marB="0" anchor="b"/>
                </a:tc>
                <a:tc>
                  <a:txBody>
                    <a:bodyPr/>
                    <a:lstStyle/>
                    <a:p>
                      <a:pPr algn="l" fontAlgn="b"/>
                      <a:r>
                        <a:rPr lang="en-US" sz="1200" b="0" i="0" u="none" strike="noStrike" noProof="0" dirty="0">
                          <a:solidFill>
                            <a:srgbClr val="000000"/>
                          </a:solidFill>
                          <a:effectLst/>
                          <a:latin typeface="+mn-lt"/>
                        </a:rPr>
                        <a:t>and</a:t>
                      </a:r>
                    </a:p>
                  </a:txBody>
                  <a:tcPr marL="9525" marR="9525" marT="9525" marB="0" anchor="b"/>
                </a:tc>
                <a:tc>
                  <a:txBody>
                    <a:bodyPr/>
                    <a:lstStyle/>
                    <a:p>
                      <a:pPr algn="l" fontAlgn="b"/>
                      <a:r>
                        <a:rPr lang="en-US" sz="1200" b="0" i="0" u="none" strike="noStrike" noProof="0" dirty="0">
                          <a:solidFill>
                            <a:srgbClr val="000000"/>
                          </a:solidFill>
                          <a:effectLst/>
                          <a:latin typeface="+mn-lt"/>
                        </a:rPr>
                        <a:t>community</a:t>
                      </a:r>
                    </a:p>
                  </a:txBody>
                  <a:tcPr marL="9525" marR="9525" marT="9525" marB="0" anchor="b"/>
                </a:tc>
                <a:tc>
                  <a:txBody>
                    <a:bodyPr/>
                    <a:lstStyle/>
                    <a:p>
                      <a:pPr algn="l" fontAlgn="b"/>
                      <a:r>
                        <a:rPr lang="en-US" sz="1200" b="0" i="0" u="none" strike="noStrike" noProof="0" dirty="0">
                          <a:solidFill>
                            <a:srgbClr val="000000"/>
                          </a:solidFill>
                          <a:effectLst/>
                          <a:latin typeface="+mn-lt"/>
                        </a:rPr>
                        <a:t>monitoring</a:t>
                      </a: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extLst>
                  <a:ext uri="{0D108BD9-81ED-4DB2-BD59-A6C34878D82A}">
                    <a16:rowId xmlns:a16="http://schemas.microsoft.com/office/drawing/2014/main" val="1918942735"/>
                  </a:ext>
                </a:extLst>
              </a:tr>
            </a:tbl>
          </a:graphicData>
        </a:graphic>
      </p:graphicFrame>
      <p:pic>
        <p:nvPicPr>
          <p:cNvPr id="22" name="Picture 21">
            <a:extLst>
              <a:ext uri="{FF2B5EF4-FFF2-40B4-BE49-F238E27FC236}">
                <a16:creationId xmlns:a16="http://schemas.microsoft.com/office/drawing/2014/main" id="{B95FDB68-A342-1C13-F7ED-A0069F01FFB6}"/>
              </a:ext>
            </a:extLst>
          </p:cNvPr>
          <p:cNvPicPr>
            <a:picLocks noChangeAspect="1"/>
          </p:cNvPicPr>
          <p:nvPr/>
        </p:nvPicPr>
        <p:blipFill>
          <a:blip r:embed="rId2"/>
          <a:stretch>
            <a:fillRect/>
          </a:stretch>
        </p:blipFill>
        <p:spPr>
          <a:xfrm rot="16200000">
            <a:off x="402953" y="4524416"/>
            <a:ext cx="269981" cy="590550"/>
          </a:xfrm>
          <a:prstGeom prst="rect">
            <a:avLst/>
          </a:prstGeom>
        </p:spPr>
      </p:pic>
      <p:sp>
        <p:nvSpPr>
          <p:cNvPr id="18" name="TextBox 17">
            <a:extLst>
              <a:ext uri="{FF2B5EF4-FFF2-40B4-BE49-F238E27FC236}">
                <a16:creationId xmlns:a16="http://schemas.microsoft.com/office/drawing/2014/main" id="{6B9E1433-EC08-4440-A32C-4A183DB1C90D}"/>
              </a:ext>
            </a:extLst>
          </p:cNvPr>
          <p:cNvSpPr txBox="1"/>
          <p:nvPr/>
        </p:nvSpPr>
        <p:spPr>
          <a:xfrm>
            <a:off x="1498600" y="2368798"/>
            <a:ext cx="3705703" cy="338554"/>
          </a:xfrm>
          <a:prstGeom prst="rect">
            <a:avLst/>
          </a:prstGeom>
          <a:noFill/>
        </p:spPr>
        <p:txBody>
          <a:bodyPr wrap="square" rtlCol="0">
            <a:spAutoFit/>
          </a:bodyPr>
          <a:lstStyle/>
          <a:p>
            <a:r>
              <a:rPr lang="en-US" sz="1600" b="1" dirty="0"/>
              <a:t>Purity ‘Land &amp; Property rights’ </a:t>
            </a:r>
            <a:r>
              <a:rPr lang="en-US" sz="1600" dirty="0"/>
              <a:t>category</a:t>
            </a:r>
          </a:p>
        </p:txBody>
      </p:sp>
      <p:sp>
        <p:nvSpPr>
          <p:cNvPr id="19" name="TextBox 18">
            <a:extLst>
              <a:ext uri="{FF2B5EF4-FFF2-40B4-BE49-F238E27FC236}">
                <a16:creationId xmlns:a16="http://schemas.microsoft.com/office/drawing/2014/main" id="{57925BC2-30E9-FF0A-1B0D-CEE4B619C2E4}"/>
              </a:ext>
            </a:extLst>
          </p:cNvPr>
          <p:cNvSpPr txBox="1"/>
          <p:nvPr/>
        </p:nvSpPr>
        <p:spPr>
          <a:xfrm rot="16200000">
            <a:off x="402129" y="4425915"/>
            <a:ext cx="400110" cy="738664"/>
          </a:xfrm>
          <a:prstGeom prst="rect">
            <a:avLst/>
          </a:prstGeom>
          <a:noFill/>
        </p:spPr>
        <p:txBody>
          <a:bodyPr vert="vert" wrap="square" rtlCol="0">
            <a:spAutoFit/>
          </a:bodyPr>
          <a:lstStyle/>
          <a:p>
            <a:r>
              <a:rPr lang="da-DK" sz="1400" dirty="0"/>
              <a:t>1   2   3</a:t>
            </a:r>
          </a:p>
        </p:txBody>
      </p:sp>
      <p:sp>
        <p:nvSpPr>
          <p:cNvPr id="20" name="TextBox 19">
            <a:extLst>
              <a:ext uri="{FF2B5EF4-FFF2-40B4-BE49-F238E27FC236}">
                <a16:creationId xmlns:a16="http://schemas.microsoft.com/office/drawing/2014/main" id="{7F210773-9B09-0F5E-596E-9CE55C4E7ECB}"/>
              </a:ext>
            </a:extLst>
          </p:cNvPr>
          <p:cNvSpPr txBox="1"/>
          <p:nvPr/>
        </p:nvSpPr>
        <p:spPr>
          <a:xfrm>
            <a:off x="232852" y="3777277"/>
            <a:ext cx="1454385" cy="738664"/>
          </a:xfrm>
          <a:prstGeom prst="rect">
            <a:avLst/>
          </a:prstGeom>
          <a:noFill/>
        </p:spPr>
        <p:txBody>
          <a:bodyPr wrap="square" rtlCol="0">
            <a:spAutoFit/>
          </a:bodyPr>
          <a:lstStyle/>
          <a:p>
            <a:r>
              <a:rPr lang="da-DK" sz="1400" dirty="0"/>
              <a:t>Level of </a:t>
            </a:r>
            <a:r>
              <a:rPr lang="da-DK" sz="1400" dirty="0" err="1"/>
              <a:t>importance</a:t>
            </a:r>
            <a:r>
              <a:rPr lang="da-DK" sz="1400" dirty="0"/>
              <a:t> of the </a:t>
            </a:r>
            <a:r>
              <a:rPr lang="da-DK" sz="1400" dirty="0" err="1"/>
              <a:t>word</a:t>
            </a:r>
            <a:r>
              <a:rPr lang="da-DK" sz="1400" dirty="0"/>
              <a:t>:</a:t>
            </a:r>
          </a:p>
        </p:txBody>
      </p:sp>
      <p:sp>
        <p:nvSpPr>
          <p:cNvPr id="26" name="TextBox 25">
            <a:extLst>
              <a:ext uri="{FF2B5EF4-FFF2-40B4-BE49-F238E27FC236}">
                <a16:creationId xmlns:a16="http://schemas.microsoft.com/office/drawing/2014/main" id="{199961CA-CA96-77E7-DA38-A1C5571768B5}"/>
              </a:ext>
            </a:extLst>
          </p:cNvPr>
          <p:cNvSpPr txBox="1"/>
          <p:nvPr/>
        </p:nvSpPr>
        <p:spPr>
          <a:xfrm>
            <a:off x="5101648" y="2395258"/>
            <a:ext cx="1167852" cy="338554"/>
          </a:xfrm>
          <a:prstGeom prst="rect">
            <a:avLst/>
          </a:prstGeom>
          <a:noFill/>
        </p:spPr>
        <p:txBody>
          <a:bodyPr wrap="square">
            <a:spAutoFit/>
          </a:bodyPr>
          <a:lstStyle/>
          <a:p>
            <a:r>
              <a:rPr lang="da-DK" sz="1600" dirty="0">
                <a:sym typeface="Wingdings" panose="05000000000000000000" pitchFamily="2" charset="2"/>
              </a:rPr>
              <a:t> 85%</a:t>
            </a:r>
            <a:endParaRPr lang="da-DK" sz="1600" dirty="0"/>
          </a:p>
        </p:txBody>
      </p:sp>
      <p:sp>
        <p:nvSpPr>
          <p:cNvPr id="27" name="TextBox 26">
            <a:extLst>
              <a:ext uri="{FF2B5EF4-FFF2-40B4-BE49-F238E27FC236}">
                <a16:creationId xmlns:a16="http://schemas.microsoft.com/office/drawing/2014/main" id="{D165C45F-F0E0-2252-7E48-45AFF494C2FC}"/>
              </a:ext>
            </a:extLst>
          </p:cNvPr>
          <p:cNvSpPr txBox="1"/>
          <p:nvPr/>
        </p:nvSpPr>
        <p:spPr>
          <a:xfrm>
            <a:off x="5092954" y="2395258"/>
            <a:ext cx="1167852" cy="338554"/>
          </a:xfrm>
          <a:prstGeom prst="rect">
            <a:avLst/>
          </a:prstGeom>
          <a:noFill/>
        </p:spPr>
        <p:txBody>
          <a:bodyPr wrap="square">
            <a:spAutoFit/>
          </a:bodyPr>
          <a:lstStyle/>
          <a:p>
            <a:r>
              <a:rPr lang="da-DK" sz="1600" dirty="0">
                <a:sym typeface="Wingdings" panose="05000000000000000000" pitchFamily="2" charset="2"/>
              </a:rPr>
              <a:t> 85%</a:t>
            </a:r>
            <a:endParaRPr lang="da-DK" sz="1600" dirty="0"/>
          </a:p>
        </p:txBody>
      </p:sp>
      <p:sp>
        <p:nvSpPr>
          <p:cNvPr id="29" name="TextBox 28">
            <a:extLst>
              <a:ext uri="{FF2B5EF4-FFF2-40B4-BE49-F238E27FC236}">
                <a16:creationId xmlns:a16="http://schemas.microsoft.com/office/drawing/2014/main" id="{A2EA07B5-2905-7116-7DD0-3B19068F994F}"/>
              </a:ext>
            </a:extLst>
          </p:cNvPr>
          <p:cNvSpPr txBox="1"/>
          <p:nvPr/>
        </p:nvSpPr>
        <p:spPr>
          <a:xfrm>
            <a:off x="4606309" y="5837059"/>
            <a:ext cx="1056503" cy="338554"/>
          </a:xfrm>
          <a:prstGeom prst="rect">
            <a:avLst/>
          </a:prstGeom>
          <a:solidFill>
            <a:schemeClr val="accent5">
              <a:lumMod val="75000"/>
            </a:schemeClr>
          </a:solidFill>
        </p:spPr>
        <p:txBody>
          <a:bodyPr wrap="square" rtlCol="0">
            <a:spAutoFit/>
          </a:bodyPr>
          <a:lstStyle/>
          <a:p>
            <a:endParaRPr lang="da-DK" sz="1600" dirty="0"/>
          </a:p>
        </p:txBody>
      </p:sp>
      <p:sp>
        <p:nvSpPr>
          <p:cNvPr id="30" name="TextBox 29">
            <a:extLst>
              <a:ext uri="{FF2B5EF4-FFF2-40B4-BE49-F238E27FC236}">
                <a16:creationId xmlns:a16="http://schemas.microsoft.com/office/drawing/2014/main" id="{1DA91DFC-CFBD-8707-9CAD-7736BBA5B878}"/>
              </a:ext>
            </a:extLst>
          </p:cNvPr>
          <p:cNvSpPr txBox="1"/>
          <p:nvPr/>
        </p:nvSpPr>
        <p:spPr>
          <a:xfrm>
            <a:off x="5092954" y="2406091"/>
            <a:ext cx="711200" cy="338554"/>
          </a:xfrm>
          <a:prstGeom prst="rect">
            <a:avLst/>
          </a:prstGeom>
          <a:noFill/>
        </p:spPr>
        <p:txBody>
          <a:bodyPr wrap="square">
            <a:spAutoFit/>
          </a:bodyPr>
          <a:lstStyle/>
          <a:p>
            <a:r>
              <a:rPr lang="da-DK" sz="1600" dirty="0">
                <a:sym typeface="Wingdings" panose="05000000000000000000" pitchFamily="2" charset="2"/>
              </a:rPr>
              <a:t> 0%</a:t>
            </a:r>
            <a:endParaRPr lang="da-DK" sz="1600" dirty="0"/>
          </a:p>
        </p:txBody>
      </p:sp>
      <p:sp>
        <p:nvSpPr>
          <p:cNvPr id="33" name="AutoShape 4" descr="SDG 1 No poverty | Open Development Mekong">
            <a:extLst>
              <a:ext uri="{FF2B5EF4-FFF2-40B4-BE49-F238E27FC236}">
                <a16:creationId xmlns:a16="http://schemas.microsoft.com/office/drawing/2014/main" id="{807A2C5C-D0E0-73B4-3528-9B0FD71ADEEE}"/>
              </a:ext>
            </a:extLst>
          </p:cNvPr>
          <p:cNvSpPr>
            <a:spLocks noChangeAspect="1" noChangeArrowheads="1"/>
          </p:cNvSpPr>
          <p:nvPr/>
        </p:nvSpPr>
        <p:spPr bwMode="auto">
          <a:xfrm>
            <a:off x="5943600" y="37778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600"/>
          </a:p>
        </p:txBody>
      </p:sp>
      <p:sp>
        <p:nvSpPr>
          <p:cNvPr id="36" name="AutoShape 6" descr="SDG 2 Zero hunger | Open Development Cambodia (ODC)">
            <a:extLst>
              <a:ext uri="{FF2B5EF4-FFF2-40B4-BE49-F238E27FC236}">
                <a16:creationId xmlns:a16="http://schemas.microsoft.com/office/drawing/2014/main" id="{D68A9277-DBDE-C1E5-D35A-D322AAC6A61F}"/>
              </a:ext>
            </a:extLst>
          </p:cNvPr>
          <p:cNvSpPr>
            <a:spLocks noChangeAspect="1" noChangeArrowheads="1"/>
          </p:cNvSpPr>
          <p:nvPr/>
        </p:nvSpPr>
        <p:spPr bwMode="auto">
          <a:xfrm>
            <a:off x="6096000" y="39302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600"/>
          </a:p>
        </p:txBody>
      </p:sp>
      <p:pic>
        <p:nvPicPr>
          <p:cNvPr id="5" name="Picture 4">
            <a:extLst>
              <a:ext uri="{FF2B5EF4-FFF2-40B4-BE49-F238E27FC236}">
                <a16:creationId xmlns:a16="http://schemas.microsoft.com/office/drawing/2014/main" id="{10ECCD6E-AACA-4674-2469-3D6A41060AE1}"/>
              </a:ext>
            </a:extLst>
          </p:cNvPr>
          <p:cNvPicPr>
            <a:picLocks noChangeAspect="1"/>
          </p:cNvPicPr>
          <p:nvPr/>
        </p:nvPicPr>
        <p:blipFill>
          <a:blip r:embed="rId2">
            <a:duotone>
              <a:prstClr val="black"/>
              <a:schemeClr val="accent3">
                <a:tint val="45000"/>
                <a:satMod val="400000"/>
              </a:schemeClr>
            </a:duotone>
          </a:blip>
          <a:stretch>
            <a:fillRect/>
          </a:stretch>
        </p:blipFill>
        <p:spPr>
          <a:xfrm rot="16200000">
            <a:off x="393137" y="4885895"/>
            <a:ext cx="269981" cy="590550"/>
          </a:xfrm>
          <a:prstGeom prst="rect">
            <a:avLst/>
          </a:prstGeom>
        </p:spPr>
      </p:pic>
      <p:sp>
        <p:nvSpPr>
          <p:cNvPr id="6" name="TextBox 5">
            <a:extLst>
              <a:ext uri="{FF2B5EF4-FFF2-40B4-BE49-F238E27FC236}">
                <a16:creationId xmlns:a16="http://schemas.microsoft.com/office/drawing/2014/main" id="{978F641B-73D6-E403-0CE9-285F29FFB46D}"/>
              </a:ext>
            </a:extLst>
          </p:cNvPr>
          <p:cNvSpPr txBox="1"/>
          <p:nvPr/>
        </p:nvSpPr>
        <p:spPr>
          <a:xfrm rot="16200000">
            <a:off x="402129" y="4826025"/>
            <a:ext cx="400110" cy="738664"/>
          </a:xfrm>
          <a:prstGeom prst="rect">
            <a:avLst/>
          </a:prstGeom>
          <a:noFill/>
        </p:spPr>
        <p:txBody>
          <a:bodyPr vert="vert" wrap="square" rtlCol="0">
            <a:spAutoFit/>
          </a:bodyPr>
          <a:lstStyle/>
          <a:p>
            <a:r>
              <a:rPr lang="da-DK" sz="1400" dirty="0"/>
              <a:t>1   2   3</a:t>
            </a:r>
          </a:p>
        </p:txBody>
      </p:sp>
      <p:graphicFrame>
        <p:nvGraphicFramePr>
          <p:cNvPr id="9" name="Table 2">
            <a:extLst>
              <a:ext uri="{FF2B5EF4-FFF2-40B4-BE49-F238E27FC236}">
                <a16:creationId xmlns:a16="http://schemas.microsoft.com/office/drawing/2014/main" id="{87D1C0D8-37DB-B0A3-D8BC-09E741D5813F}"/>
              </a:ext>
            </a:extLst>
          </p:cNvPr>
          <p:cNvGraphicFramePr>
            <a:graphicFrameLocks noGrp="1"/>
          </p:cNvGraphicFramePr>
          <p:nvPr>
            <p:extLst>
              <p:ext uri="{D42A27DB-BD31-4B8C-83A1-F6EECF244321}">
                <p14:modId xmlns:p14="http://schemas.microsoft.com/office/powerpoint/2010/main" val="4156241841"/>
              </p:ext>
            </p:extLst>
          </p:nvPr>
        </p:nvGraphicFramePr>
        <p:xfrm>
          <a:off x="1503522" y="2836149"/>
          <a:ext cx="10401420" cy="3722880"/>
        </p:xfrm>
        <a:graphic>
          <a:graphicData uri="http://schemas.openxmlformats.org/drawingml/2006/table">
            <a:tbl>
              <a:tblPr firstRow="1" bandRow="1">
                <a:tableStyleId>{5940675A-B579-460E-94D1-54222C63F5DA}</a:tableStyleId>
              </a:tblPr>
              <a:tblGrid>
                <a:gridCol w="1040142">
                  <a:extLst>
                    <a:ext uri="{9D8B030D-6E8A-4147-A177-3AD203B41FA5}">
                      <a16:colId xmlns:a16="http://schemas.microsoft.com/office/drawing/2014/main" val="1248782285"/>
                    </a:ext>
                  </a:extLst>
                </a:gridCol>
                <a:gridCol w="1040142">
                  <a:extLst>
                    <a:ext uri="{9D8B030D-6E8A-4147-A177-3AD203B41FA5}">
                      <a16:colId xmlns:a16="http://schemas.microsoft.com/office/drawing/2014/main" val="2131803520"/>
                    </a:ext>
                  </a:extLst>
                </a:gridCol>
                <a:gridCol w="1040142">
                  <a:extLst>
                    <a:ext uri="{9D8B030D-6E8A-4147-A177-3AD203B41FA5}">
                      <a16:colId xmlns:a16="http://schemas.microsoft.com/office/drawing/2014/main" val="807860240"/>
                    </a:ext>
                  </a:extLst>
                </a:gridCol>
                <a:gridCol w="1040142">
                  <a:extLst>
                    <a:ext uri="{9D8B030D-6E8A-4147-A177-3AD203B41FA5}">
                      <a16:colId xmlns:a16="http://schemas.microsoft.com/office/drawing/2014/main" val="3274177934"/>
                    </a:ext>
                  </a:extLst>
                </a:gridCol>
                <a:gridCol w="1040142">
                  <a:extLst>
                    <a:ext uri="{9D8B030D-6E8A-4147-A177-3AD203B41FA5}">
                      <a16:colId xmlns:a16="http://schemas.microsoft.com/office/drawing/2014/main" val="363341375"/>
                    </a:ext>
                  </a:extLst>
                </a:gridCol>
                <a:gridCol w="1040142">
                  <a:extLst>
                    <a:ext uri="{9D8B030D-6E8A-4147-A177-3AD203B41FA5}">
                      <a16:colId xmlns:a16="http://schemas.microsoft.com/office/drawing/2014/main" val="2076464124"/>
                    </a:ext>
                  </a:extLst>
                </a:gridCol>
                <a:gridCol w="1040142">
                  <a:extLst>
                    <a:ext uri="{9D8B030D-6E8A-4147-A177-3AD203B41FA5}">
                      <a16:colId xmlns:a16="http://schemas.microsoft.com/office/drawing/2014/main" val="2395268631"/>
                    </a:ext>
                  </a:extLst>
                </a:gridCol>
                <a:gridCol w="1040142">
                  <a:extLst>
                    <a:ext uri="{9D8B030D-6E8A-4147-A177-3AD203B41FA5}">
                      <a16:colId xmlns:a16="http://schemas.microsoft.com/office/drawing/2014/main" val="3959641101"/>
                    </a:ext>
                  </a:extLst>
                </a:gridCol>
                <a:gridCol w="1040142">
                  <a:extLst>
                    <a:ext uri="{9D8B030D-6E8A-4147-A177-3AD203B41FA5}">
                      <a16:colId xmlns:a16="http://schemas.microsoft.com/office/drawing/2014/main" val="1908860244"/>
                    </a:ext>
                  </a:extLst>
                </a:gridCol>
                <a:gridCol w="1040142">
                  <a:extLst>
                    <a:ext uri="{9D8B030D-6E8A-4147-A177-3AD203B41FA5}">
                      <a16:colId xmlns:a16="http://schemas.microsoft.com/office/drawing/2014/main" val="1894415472"/>
                    </a:ext>
                  </a:extLst>
                </a:gridCol>
              </a:tblGrid>
              <a:tr h="385320">
                <a:tc>
                  <a:txBody>
                    <a:bodyPr/>
                    <a:lstStyle/>
                    <a:p>
                      <a:pPr algn="l" fontAlgn="b"/>
                      <a:r>
                        <a:rPr lang="en-US" sz="1200" b="0" u="none" strike="noStrike" noProof="0" dirty="0">
                          <a:solidFill>
                            <a:srgbClr val="000000"/>
                          </a:solidFill>
                          <a:effectLst/>
                          <a:latin typeface="+mn-lt"/>
                        </a:rPr>
                        <a:t>The</a:t>
                      </a:r>
                      <a:endParaRPr lang="en-US" sz="1200" b="0" i="0" u="none" strike="noStrike" noProof="0" dirty="0">
                        <a:solidFill>
                          <a:srgbClr val="000000"/>
                        </a:solidFill>
                        <a:effectLst/>
                        <a:latin typeface="+mn-lt"/>
                      </a:endParaRPr>
                    </a:p>
                  </a:txBody>
                  <a:tcPr marL="9525" marR="9525" marT="9525" marB="0" anchor="b"/>
                </a:tc>
                <a:tc>
                  <a:txBody>
                    <a:bodyPr/>
                    <a:lstStyle/>
                    <a:p>
                      <a:pPr algn="l" fontAlgn="b"/>
                      <a:r>
                        <a:rPr lang="en-US" sz="1200" b="0" i="0" u="none" strike="noStrike" noProof="0" dirty="0">
                          <a:solidFill>
                            <a:srgbClr val="000000"/>
                          </a:solidFill>
                          <a:effectLst/>
                          <a:latin typeface="+mn-lt"/>
                        </a:rPr>
                        <a:t>Activity</a:t>
                      </a: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tc>
                  <a:txBody>
                    <a:bodyPr/>
                    <a:lstStyle/>
                    <a:p>
                      <a:pPr algn="l" fontAlgn="b"/>
                      <a:r>
                        <a:rPr lang="en-US" sz="1200" b="0" i="0" u="none" strike="noStrike" noProof="0" dirty="0">
                          <a:solidFill>
                            <a:srgbClr val="000000"/>
                          </a:solidFill>
                          <a:effectLst/>
                          <a:latin typeface="+mn-lt"/>
                        </a:rPr>
                        <a:t>Work</a:t>
                      </a:r>
                    </a:p>
                  </a:txBody>
                  <a:tcPr marL="9525" marR="9525" marT="9525" marB="0" anchor="b"/>
                </a:tc>
                <a:tc>
                  <a:txBody>
                    <a:bodyPr/>
                    <a:lstStyle/>
                    <a:p>
                      <a:pPr algn="l" fontAlgn="b"/>
                      <a:r>
                        <a:rPr lang="en-US" sz="1200" b="0" i="0" u="none" strike="noStrike" noProof="0" dirty="0">
                          <a:solidFill>
                            <a:srgbClr val="000000"/>
                          </a:solidFill>
                          <a:effectLst/>
                          <a:latin typeface="+mn-lt"/>
                        </a:rPr>
                        <a:t>With</a:t>
                      </a:r>
                    </a:p>
                  </a:txBody>
                  <a:tcPr marL="9525" marR="9525" marT="9525" marB="0" anchor="b"/>
                </a:tc>
                <a:tc>
                  <a:txBody>
                    <a:bodyPr/>
                    <a:lstStyle/>
                    <a:p>
                      <a:pPr algn="l" fontAlgn="b"/>
                      <a:r>
                        <a:rPr lang="en-US" sz="1200" b="0" i="0" u="none" strike="noStrike" noProof="0" dirty="0">
                          <a:solidFill>
                            <a:srgbClr val="000000"/>
                          </a:solidFill>
                          <a:effectLst/>
                          <a:latin typeface="+mn-lt"/>
                        </a:rPr>
                        <a:t>National</a:t>
                      </a:r>
                    </a:p>
                  </a:txBody>
                  <a:tcPr marL="9525" marR="9525" marT="9525" marB="0" anchor="b"/>
                </a:tc>
                <a:tc>
                  <a:txBody>
                    <a:bodyPr/>
                    <a:lstStyle/>
                    <a:p>
                      <a:pPr algn="l" fontAlgn="b"/>
                      <a:r>
                        <a:rPr lang="en-US" sz="1200" b="0" i="0" u="none" strike="noStrike" noProof="0" dirty="0">
                          <a:solidFill>
                            <a:srgbClr val="000000"/>
                          </a:solidFill>
                          <a:effectLst/>
                          <a:latin typeface="+mn-lt"/>
                        </a:rPr>
                        <a:t>And</a:t>
                      </a:r>
                    </a:p>
                  </a:txBody>
                  <a:tcPr marL="9525" marR="9525" marT="9525" marB="0" anchor="b"/>
                </a:tc>
                <a:tc>
                  <a:txBody>
                    <a:bodyPr/>
                    <a:lstStyle/>
                    <a:p>
                      <a:pPr algn="l" fontAlgn="b"/>
                      <a:r>
                        <a:rPr lang="en-US" sz="1200" b="0" u="none" strike="noStrike" noProof="0" dirty="0">
                          <a:solidFill>
                            <a:srgbClr val="000000"/>
                          </a:solidFill>
                          <a:effectLst/>
                          <a:latin typeface="+mn-lt"/>
                        </a:rPr>
                        <a:t>Regional</a:t>
                      </a:r>
                      <a:endParaRPr lang="en-US" sz="1200" b="0" i="0" u="none" strike="noStrike" noProof="0" dirty="0">
                        <a:solidFill>
                          <a:srgbClr val="000000"/>
                        </a:solidFill>
                        <a:effectLst/>
                        <a:latin typeface="+mn-lt"/>
                      </a:endParaRPr>
                    </a:p>
                  </a:txBody>
                  <a:tcPr marL="9525" marR="9525" marT="9525" marB="0" anchor="b"/>
                </a:tc>
                <a:tc>
                  <a:txBody>
                    <a:bodyPr/>
                    <a:lstStyle/>
                    <a:p>
                      <a:pPr algn="l" fontAlgn="b"/>
                      <a:r>
                        <a:rPr lang="en-US" sz="1200" b="0" i="0" u="none" strike="noStrike" noProof="0" dirty="0">
                          <a:solidFill>
                            <a:srgbClr val="000000"/>
                          </a:solidFill>
                          <a:effectLst/>
                          <a:latin typeface="+mn-lt"/>
                        </a:rPr>
                        <a:t>Authorities</a:t>
                      </a:r>
                    </a:p>
                  </a:txBody>
                  <a:tcPr marL="9525" marR="9525" marT="9525" marB="0" anchor="b"/>
                </a:tc>
                <a:tc>
                  <a:txBody>
                    <a:bodyPr/>
                    <a:lstStyle/>
                    <a:p>
                      <a:pPr algn="l" fontAlgn="b"/>
                      <a:r>
                        <a:rPr lang="en-US" sz="1200" b="0" i="0" u="none" strike="noStrike" noProof="0" dirty="0">
                          <a:solidFill>
                            <a:srgbClr val="000000"/>
                          </a:solidFill>
                          <a:effectLst/>
                          <a:latin typeface="+mn-lt"/>
                        </a:rPr>
                        <a:t>And</a:t>
                      </a:r>
                    </a:p>
                  </a:txBody>
                  <a:tcPr marL="9525" marR="9525" marT="9525" marB="0" anchor="b"/>
                </a:tc>
                <a:extLst>
                  <a:ext uri="{0D108BD9-81ED-4DB2-BD59-A6C34878D82A}">
                    <a16:rowId xmlns:a16="http://schemas.microsoft.com/office/drawing/2014/main" val="23244687"/>
                  </a:ext>
                </a:extLst>
              </a:tr>
              <a:tr h="370840">
                <a:tc>
                  <a:txBody>
                    <a:bodyPr/>
                    <a:lstStyle/>
                    <a:p>
                      <a:pPr algn="l" fontAlgn="b"/>
                      <a:r>
                        <a:rPr lang="en-US" sz="1200" b="0" i="0" u="none" strike="noStrike" noProof="0" dirty="0">
                          <a:solidFill>
                            <a:srgbClr val="000000"/>
                          </a:solidFill>
                          <a:effectLst/>
                          <a:latin typeface="+mn-lt"/>
                        </a:rPr>
                        <a:t>The</a:t>
                      </a:r>
                    </a:p>
                  </a:txBody>
                  <a:tcPr marL="9525" marR="9525" marT="9525" marB="0" anchor="b"/>
                </a:tc>
                <a:tc>
                  <a:txBody>
                    <a:bodyPr/>
                    <a:lstStyle/>
                    <a:p>
                      <a:pPr algn="l" fontAlgn="b"/>
                      <a:r>
                        <a:rPr lang="en-US" sz="1200" b="0" i="0" u="none" strike="noStrike" noProof="0" dirty="0">
                          <a:solidFill>
                            <a:srgbClr val="000000"/>
                          </a:solidFill>
                          <a:effectLst/>
                          <a:latin typeface="+mn-lt"/>
                        </a:rPr>
                        <a:t>Private</a:t>
                      </a:r>
                    </a:p>
                  </a:txBody>
                  <a:tcPr marL="9525" marR="9525" marT="9525" marB="0" anchor="b"/>
                </a:tc>
                <a:tc>
                  <a:txBody>
                    <a:bodyPr/>
                    <a:lstStyle/>
                    <a:p>
                      <a:pPr algn="l" fontAlgn="b"/>
                      <a:r>
                        <a:rPr lang="en-US" sz="1200" b="0" i="0" u="none" strike="noStrike" noProof="0" dirty="0">
                          <a:solidFill>
                            <a:srgbClr val="000000"/>
                          </a:solidFill>
                          <a:effectLst/>
                          <a:latin typeface="+mn-lt"/>
                        </a:rPr>
                        <a:t>Sector</a:t>
                      </a:r>
                    </a:p>
                  </a:txBody>
                  <a:tcPr marL="9525" marR="9525" marT="9525" marB="0" anchor="b"/>
                </a:tc>
                <a:tc>
                  <a:txBody>
                    <a:bodyPr/>
                    <a:lstStyle/>
                    <a:p>
                      <a:pPr algn="l" fontAlgn="b"/>
                      <a:r>
                        <a:rPr lang="en-US" sz="1200" b="0" i="0" u="none" strike="noStrike" noProof="0" dirty="0">
                          <a:solidFill>
                            <a:srgbClr val="000000"/>
                          </a:solidFill>
                          <a:effectLst/>
                          <a:latin typeface="+mn-lt"/>
                        </a:rPr>
                        <a:t>To</a:t>
                      </a:r>
                    </a:p>
                  </a:txBody>
                  <a:tcPr marL="9525" marR="9525" marT="9525" marB="0" anchor="b"/>
                </a:tc>
                <a:tc>
                  <a:txBody>
                    <a:bodyPr/>
                    <a:lstStyle/>
                    <a:p>
                      <a:pPr algn="l" fontAlgn="b"/>
                      <a:r>
                        <a:rPr lang="en-US" sz="1200" b="0" i="0" u="none" strike="noStrike" noProof="0" dirty="0">
                          <a:solidFill>
                            <a:srgbClr val="000000"/>
                          </a:solidFill>
                          <a:effectLst/>
                          <a:latin typeface="+mn-lt"/>
                        </a:rPr>
                        <a:t>Building</a:t>
                      </a:r>
                    </a:p>
                  </a:txBody>
                  <a:tcPr marL="9525" marR="9525" marT="9525" marB="0" anchor="b"/>
                </a:tc>
                <a:tc>
                  <a:txBody>
                    <a:bodyPr/>
                    <a:lstStyle/>
                    <a:p>
                      <a:pPr algn="l" fontAlgn="b"/>
                      <a:r>
                        <a:rPr lang="en-US" sz="1200" b="0" i="0" u="none" strike="noStrike" noProof="0" dirty="0">
                          <a:solidFill>
                            <a:srgbClr val="000000"/>
                          </a:solidFill>
                          <a:effectLst/>
                          <a:latin typeface="+mn-lt"/>
                        </a:rPr>
                        <a:t>The</a:t>
                      </a:r>
                    </a:p>
                  </a:txBody>
                  <a:tcPr marL="9525" marR="9525" marT="9525" marB="0" anchor="b"/>
                </a:tc>
                <a:tc>
                  <a:txBody>
                    <a:bodyPr/>
                    <a:lstStyle/>
                    <a:p>
                      <a:pPr algn="l" fontAlgn="b"/>
                      <a:r>
                        <a:rPr lang="en-US" sz="1200" b="0" i="0" u="none" strike="noStrike" noProof="0" dirty="0">
                          <a:solidFill>
                            <a:srgbClr val="000000"/>
                          </a:solidFill>
                          <a:effectLst/>
                          <a:latin typeface="+mn-lt"/>
                        </a:rPr>
                        <a:t>Capacity</a:t>
                      </a:r>
                    </a:p>
                  </a:txBody>
                  <a:tcPr marL="9525" marR="9525" marT="9525" marB="0" anchor="b"/>
                </a:tc>
                <a:tc>
                  <a:txBody>
                    <a:bodyPr/>
                    <a:lstStyle/>
                    <a:p>
                      <a:pPr algn="l" fontAlgn="b"/>
                      <a:r>
                        <a:rPr lang="en-US" sz="1200" b="0" i="0" u="none" strike="noStrike" noProof="0" dirty="0">
                          <a:solidFill>
                            <a:srgbClr val="000000"/>
                          </a:solidFill>
                          <a:effectLst/>
                          <a:latin typeface="+mn-lt"/>
                        </a:rPr>
                        <a:t>Of</a:t>
                      </a:r>
                    </a:p>
                  </a:txBody>
                  <a:tcPr marL="9525" marR="9525" marT="9525" marB="0" anchor="b"/>
                </a:tc>
                <a:tc>
                  <a:txBody>
                    <a:bodyPr/>
                    <a:lstStyle/>
                    <a:p>
                      <a:pPr algn="l" fontAlgn="b"/>
                      <a:r>
                        <a:rPr lang="en-US" sz="1200" b="0" i="0" u="none" strike="noStrike" noProof="0" dirty="0">
                          <a:solidFill>
                            <a:srgbClr val="000000"/>
                          </a:solidFill>
                          <a:effectLst/>
                          <a:latin typeface="+mn-lt"/>
                        </a:rPr>
                        <a:t>Civil</a:t>
                      </a:r>
                    </a:p>
                  </a:txBody>
                  <a:tcPr marL="9525" marR="9525" marT="9525" marB="0" anchor="b"/>
                </a:tc>
                <a:tc>
                  <a:txBody>
                    <a:bodyPr/>
                    <a:lstStyle/>
                    <a:p>
                      <a:pPr algn="l" fontAlgn="b"/>
                      <a:r>
                        <a:rPr lang="en-US" sz="1200" b="0" i="0" u="none" strike="noStrike" noProof="0" dirty="0">
                          <a:solidFill>
                            <a:srgbClr val="000000"/>
                          </a:solidFill>
                          <a:effectLst/>
                          <a:latin typeface="+mn-lt"/>
                        </a:rPr>
                        <a:t>Society</a:t>
                      </a:r>
                    </a:p>
                  </a:txBody>
                  <a:tcPr marL="9525" marR="9525" marT="9525" marB="0" anchor="b"/>
                </a:tc>
                <a:extLst>
                  <a:ext uri="{0D108BD9-81ED-4DB2-BD59-A6C34878D82A}">
                    <a16:rowId xmlns:a16="http://schemas.microsoft.com/office/drawing/2014/main" val="3743696968"/>
                  </a:ext>
                </a:extLst>
              </a:tr>
              <a:tr h="370840">
                <a:tc>
                  <a:txBody>
                    <a:bodyPr/>
                    <a:lstStyle/>
                    <a:p>
                      <a:pPr algn="l" fontAlgn="b"/>
                      <a:r>
                        <a:rPr lang="en-US" sz="1200" b="1" i="0" u="none" strike="noStrike" noProof="0" dirty="0">
                          <a:solidFill>
                            <a:srgbClr val="000000"/>
                          </a:solidFill>
                          <a:effectLst/>
                          <a:latin typeface="+mn-lt"/>
                        </a:rPr>
                        <a:t>Indigenous</a:t>
                      </a:r>
                    </a:p>
                  </a:txBody>
                  <a:tcPr marL="9525" marR="9525" marT="9525" marB="0" anchor="b">
                    <a:noFill/>
                  </a:tcPr>
                </a:tc>
                <a:tc>
                  <a:txBody>
                    <a:bodyPr/>
                    <a:lstStyle/>
                    <a:p>
                      <a:pPr algn="l" fontAlgn="b"/>
                      <a:r>
                        <a:rPr lang="en-US" sz="1200" b="0" i="0" u="none" strike="noStrike" noProof="0" dirty="0">
                          <a:solidFill>
                            <a:srgbClr val="000000"/>
                          </a:solidFill>
                          <a:effectLst/>
                          <a:latin typeface="+mn-lt"/>
                        </a:rPr>
                        <a:t>Community</a:t>
                      </a:r>
                    </a:p>
                  </a:txBody>
                  <a:tcPr marL="9525" marR="9525" marT="9525" marB="0" anchor="b"/>
                </a:tc>
                <a:tc>
                  <a:txBody>
                    <a:bodyPr/>
                    <a:lstStyle/>
                    <a:p>
                      <a:pPr algn="l" fontAlgn="b"/>
                      <a:r>
                        <a:rPr lang="en-US" sz="1200" b="0" i="0" u="none" strike="noStrike" noProof="0" dirty="0">
                          <a:solidFill>
                            <a:srgbClr val="000000"/>
                          </a:solidFill>
                          <a:effectLst/>
                          <a:latin typeface="+mn-lt"/>
                        </a:rPr>
                        <a:t>And</a:t>
                      </a:r>
                    </a:p>
                  </a:txBody>
                  <a:tcPr marL="9525" marR="9525" marT="9525" marB="0" anchor="b"/>
                </a:tc>
                <a:tc>
                  <a:txBody>
                    <a:bodyPr/>
                    <a:lstStyle/>
                    <a:p>
                      <a:pPr algn="l" fontAlgn="b"/>
                      <a:r>
                        <a:rPr lang="en-US" sz="1200" b="0" i="0" u="none" strike="noStrike" noProof="0" dirty="0">
                          <a:solidFill>
                            <a:srgbClr val="000000"/>
                          </a:solidFill>
                          <a:effectLst/>
                          <a:latin typeface="+mn-lt"/>
                        </a:rPr>
                        <a:t>Local</a:t>
                      </a:r>
                    </a:p>
                  </a:txBody>
                  <a:tcPr marL="9525" marR="9525" marT="9525" marB="0" anchor="b"/>
                </a:tc>
                <a:tc>
                  <a:txBody>
                    <a:bodyPr/>
                    <a:lstStyle/>
                    <a:p>
                      <a:pPr algn="l" fontAlgn="b"/>
                      <a:r>
                        <a:rPr lang="en-US" sz="1200" b="0" i="0" u="none" strike="noStrike" noProof="0" dirty="0">
                          <a:solidFill>
                            <a:srgbClr val="000000"/>
                          </a:solidFill>
                          <a:effectLst/>
                          <a:latin typeface="+mn-lt"/>
                        </a:rPr>
                        <a:t>Government</a:t>
                      </a:r>
                    </a:p>
                  </a:txBody>
                  <a:tcPr marL="9525" marR="9525" marT="9525" marB="0" anchor="b"/>
                </a:tc>
                <a:tc>
                  <a:txBody>
                    <a:bodyPr/>
                    <a:lstStyle/>
                    <a:p>
                      <a:pPr algn="l" fontAlgn="b"/>
                      <a:r>
                        <a:rPr lang="en-US" sz="1200" b="0" i="0" u="none" strike="noStrike" noProof="0" dirty="0">
                          <a:solidFill>
                            <a:srgbClr val="000000"/>
                          </a:solidFill>
                          <a:effectLst/>
                          <a:latin typeface="+mn-lt"/>
                        </a:rPr>
                        <a:t>To</a:t>
                      </a:r>
                    </a:p>
                  </a:txBody>
                  <a:tcPr marL="9525" marR="9525" marT="9525" marB="0" anchor="b"/>
                </a:tc>
                <a:tc>
                  <a:txBody>
                    <a:bodyPr/>
                    <a:lstStyle/>
                    <a:p>
                      <a:pPr algn="l" fontAlgn="b"/>
                      <a:r>
                        <a:rPr lang="en-US" sz="1200" b="0" i="0" u="none" strike="noStrike" noProof="0" dirty="0">
                          <a:solidFill>
                            <a:srgbClr val="000000"/>
                          </a:solidFill>
                          <a:effectLst/>
                          <a:latin typeface="+mn-lt"/>
                        </a:rPr>
                        <a:t>Improve</a:t>
                      </a:r>
                    </a:p>
                  </a:txBody>
                  <a:tcPr marL="9525" marR="9525" marT="9525" marB="0" anchor="b"/>
                </a:tc>
                <a:tc>
                  <a:txBody>
                    <a:bodyPr/>
                    <a:lstStyle/>
                    <a:p>
                      <a:pPr algn="l" fontAlgn="b"/>
                      <a:r>
                        <a:rPr lang="en-US" sz="1200" b="0" i="0" u="none" strike="noStrike" noProof="0" dirty="0">
                          <a:solidFill>
                            <a:srgbClr val="000000"/>
                          </a:solidFill>
                          <a:effectLst/>
                          <a:latin typeface="+mn-lt"/>
                        </a:rPr>
                        <a:t>Natural</a:t>
                      </a:r>
                    </a:p>
                  </a:txBody>
                  <a:tcPr marL="9525" marR="9525" marT="9525" marB="0" anchor="b"/>
                </a:tc>
                <a:tc>
                  <a:txBody>
                    <a:bodyPr/>
                    <a:lstStyle/>
                    <a:p>
                      <a:pPr algn="l" fontAlgn="b"/>
                      <a:r>
                        <a:rPr lang="en-US" sz="1200" b="0" i="0" u="none" strike="noStrike" noProof="0" dirty="0">
                          <a:solidFill>
                            <a:srgbClr val="000000"/>
                          </a:solidFill>
                          <a:effectLst/>
                          <a:latin typeface="+mn-lt"/>
                        </a:rPr>
                        <a:t>Resource</a:t>
                      </a:r>
                    </a:p>
                  </a:txBody>
                  <a:tcPr marL="9525" marR="9525" marT="9525" marB="0" anchor="b"/>
                </a:tc>
                <a:tc>
                  <a:txBody>
                    <a:bodyPr/>
                    <a:lstStyle/>
                    <a:p>
                      <a:pPr algn="l" fontAlgn="b"/>
                      <a:r>
                        <a:rPr lang="en-US" sz="1200" b="0" i="0" u="none" strike="noStrike" noProof="0" dirty="0">
                          <a:solidFill>
                            <a:srgbClr val="000000"/>
                          </a:solidFill>
                          <a:effectLst/>
                          <a:latin typeface="+mn-lt"/>
                        </a:rPr>
                        <a:t>Management</a:t>
                      </a:r>
                    </a:p>
                  </a:txBody>
                  <a:tcPr marL="9525" marR="9525" marT="9525" marB="0" anchor="b"/>
                </a:tc>
                <a:extLst>
                  <a:ext uri="{0D108BD9-81ED-4DB2-BD59-A6C34878D82A}">
                    <a16:rowId xmlns:a16="http://schemas.microsoft.com/office/drawing/2014/main" val="1678515771"/>
                  </a:ext>
                </a:extLst>
              </a:tr>
              <a:tr h="370840">
                <a:tc>
                  <a:txBody>
                    <a:bodyPr/>
                    <a:lstStyle/>
                    <a:p>
                      <a:pPr algn="l" fontAlgn="b"/>
                      <a:r>
                        <a:rPr lang="en-US" sz="1200" b="0" i="0" u="none" strike="noStrike" noProof="0" dirty="0">
                          <a:solidFill>
                            <a:srgbClr val="000000"/>
                          </a:solidFill>
                          <a:effectLst/>
                          <a:latin typeface="+mn-lt"/>
                        </a:rPr>
                        <a:t>And</a:t>
                      </a:r>
                    </a:p>
                  </a:txBody>
                  <a:tcPr marL="9525" marR="9525" marT="9525" marB="0" anchor="b"/>
                </a:tc>
                <a:tc>
                  <a:txBody>
                    <a:bodyPr/>
                    <a:lstStyle/>
                    <a:p>
                      <a:pPr algn="l" fontAlgn="b"/>
                      <a:r>
                        <a:rPr lang="en-US" sz="1200" b="0" i="0" u="none" strike="noStrike" noProof="0" dirty="0">
                          <a:solidFill>
                            <a:srgbClr val="000000"/>
                          </a:solidFill>
                          <a:effectLst/>
                          <a:latin typeface="+mn-lt"/>
                        </a:rPr>
                        <a:t>Conservation</a:t>
                      </a:r>
                    </a:p>
                  </a:txBody>
                  <a:tcPr marL="9525" marR="9525" marT="9525" marB="0" anchor="b"/>
                </a:tc>
                <a:tc>
                  <a:txBody>
                    <a:bodyPr/>
                    <a:lstStyle/>
                    <a:p>
                      <a:pPr algn="l" fontAlgn="b"/>
                      <a:r>
                        <a:rPr lang="en-US" sz="1200" b="0" i="0" u="none" strike="noStrike" noProof="0" dirty="0">
                          <a:solidFill>
                            <a:srgbClr val="000000"/>
                          </a:solidFill>
                          <a:effectLst/>
                          <a:latin typeface="+mn-lt"/>
                        </a:rPr>
                        <a:t>The</a:t>
                      </a:r>
                    </a:p>
                  </a:txBody>
                  <a:tcPr marL="9525" marR="9525" marT="9525" marB="0" anchor="b"/>
                </a:tc>
                <a:tc>
                  <a:txBody>
                    <a:bodyPr/>
                    <a:lstStyle/>
                    <a:p>
                      <a:pPr algn="l" fontAlgn="b"/>
                      <a:r>
                        <a:rPr lang="en-US" sz="1200" b="0" i="0" u="none" strike="noStrike" noProof="0" dirty="0">
                          <a:solidFill>
                            <a:srgbClr val="000000"/>
                          </a:solidFill>
                          <a:effectLst/>
                          <a:latin typeface="+mn-lt"/>
                        </a:rPr>
                        <a:t>Activity</a:t>
                      </a: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tc>
                  <a:txBody>
                    <a:bodyPr/>
                    <a:lstStyle/>
                    <a:p>
                      <a:pPr algn="l" fontAlgn="b"/>
                      <a:r>
                        <a:rPr lang="en-US" sz="1200" b="0" i="0" u="none" strike="noStrike" noProof="0" dirty="0">
                          <a:solidFill>
                            <a:srgbClr val="000000"/>
                          </a:solidFill>
                          <a:effectLst/>
                          <a:latin typeface="+mn-lt"/>
                        </a:rPr>
                        <a:t>Development</a:t>
                      </a:r>
                    </a:p>
                  </a:txBody>
                  <a:tcPr marL="9525" marR="9525" marT="9525" marB="0" anchor="b"/>
                </a:tc>
                <a:tc>
                  <a:txBody>
                    <a:bodyPr/>
                    <a:lstStyle/>
                    <a:p>
                      <a:pPr algn="l" fontAlgn="b"/>
                      <a:r>
                        <a:rPr lang="en-US" sz="1200" b="0" i="0" u="none" strike="noStrike" noProof="0" dirty="0">
                          <a:solidFill>
                            <a:srgbClr val="000000"/>
                          </a:solidFill>
                          <a:effectLst/>
                          <a:latin typeface="+mn-lt"/>
                        </a:rPr>
                        <a:t>Economic</a:t>
                      </a:r>
                    </a:p>
                  </a:txBody>
                  <a:tcPr marL="9525" marR="9525" marT="9525" marB="0" anchor="b"/>
                </a:tc>
                <a:tc>
                  <a:txBody>
                    <a:bodyPr/>
                    <a:lstStyle/>
                    <a:p>
                      <a:pPr algn="l" fontAlgn="b"/>
                      <a:r>
                        <a:rPr lang="en-US" sz="1200" b="0" i="0" u="none" strike="noStrike" noProof="0" dirty="0">
                          <a:solidFill>
                            <a:srgbClr val="000000"/>
                          </a:solidFill>
                          <a:effectLst/>
                          <a:latin typeface="+mn-lt"/>
                        </a:rPr>
                        <a:t>Incardinate</a:t>
                      </a:r>
                    </a:p>
                  </a:txBody>
                  <a:tcPr marL="9525" marR="9525" marT="9525" marB="0" anchor="b"/>
                </a:tc>
                <a:tc>
                  <a:txBody>
                    <a:bodyPr/>
                    <a:lstStyle/>
                    <a:p>
                      <a:pPr algn="l" fontAlgn="b"/>
                      <a:r>
                        <a:rPr lang="en-US" sz="1200" b="0" i="0" u="none" strike="noStrike" noProof="0" dirty="0">
                          <a:solidFill>
                            <a:srgbClr val="000000"/>
                          </a:solidFill>
                          <a:effectLst/>
                          <a:latin typeface="+mn-lt"/>
                        </a:rPr>
                        <a:t>For</a:t>
                      </a:r>
                    </a:p>
                  </a:txBody>
                  <a:tcPr marL="9525" marR="9525" marT="9525" marB="0" anchor="b"/>
                </a:tc>
                <a:tc>
                  <a:txBody>
                    <a:bodyPr/>
                    <a:lstStyle/>
                    <a:p>
                      <a:pPr algn="l" fontAlgn="b"/>
                      <a:r>
                        <a:rPr lang="en-US" sz="1200" b="0" i="0" u="none" strike="noStrike" noProof="0" dirty="0">
                          <a:solidFill>
                            <a:srgbClr val="000000"/>
                          </a:solidFill>
                          <a:effectLst/>
                          <a:latin typeface="+mn-lt"/>
                        </a:rPr>
                        <a:t>Biodiversity</a:t>
                      </a:r>
                    </a:p>
                  </a:txBody>
                  <a:tcPr marL="9525" marR="9525" marT="9525" marB="0" anchor="b"/>
                </a:tc>
                <a:extLst>
                  <a:ext uri="{0D108BD9-81ED-4DB2-BD59-A6C34878D82A}">
                    <a16:rowId xmlns:a16="http://schemas.microsoft.com/office/drawing/2014/main" val="1520844913"/>
                  </a:ext>
                </a:extLst>
              </a:tr>
              <a:tr h="370840">
                <a:tc>
                  <a:txBody>
                    <a:bodyPr/>
                    <a:lstStyle/>
                    <a:p>
                      <a:pPr algn="l" fontAlgn="b"/>
                      <a:r>
                        <a:rPr lang="en-US" sz="1200" b="0" i="0" u="none" strike="noStrike" noProof="0" dirty="0">
                          <a:solidFill>
                            <a:srgbClr val="000000"/>
                          </a:solidFill>
                          <a:effectLst/>
                          <a:latin typeface="+mn-lt"/>
                        </a:rPr>
                        <a:t>Conservation</a:t>
                      </a:r>
                    </a:p>
                  </a:txBody>
                  <a:tcPr marL="9525" marR="9525" marT="9525" marB="0" anchor="b"/>
                </a:tc>
                <a:tc>
                  <a:txBody>
                    <a:bodyPr/>
                    <a:lstStyle/>
                    <a:p>
                      <a:pPr algn="l" fontAlgn="b"/>
                      <a:r>
                        <a:rPr lang="en-US" sz="1200" b="0" i="0" u="none" strike="noStrike" noProof="0" dirty="0">
                          <a:solidFill>
                            <a:srgbClr val="000000"/>
                          </a:solidFill>
                          <a:effectLst/>
                          <a:latin typeface="+mn-lt"/>
                        </a:rPr>
                        <a:t>Such</a:t>
                      </a:r>
                    </a:p>
                  </a:txBody>
                  <a:tcPr marL="9525" marR="9525" marT="9525" marB="0" anchor="b"/>
                </a:tc>
                <a:tc>
                  <a:txBody>
                    <a:bodyPr/>
                    <a:lstStyle/>
                    <a:p>
                      <a:pPr algn="l" fontAlgn="b"/>
                      <a:r>
                        <a:rPr lang="en-US" sz="1200" b="0" u="none" strike="noStrike" noProof="0" dirty="0">
                          <a:solidFill>
                            <a:srgbClr val="000000"/>
                          </a:solidFill>
                          <a:effectLst/>
                          <a:latin typeface="+mn-lt"/>
                        </a:rPr>
                        <a:t>As</a:t>
                      </a:r>
                      <a:endParaRPr lang="en-US" sz="1200" b="0" i="0" u="none" strike="noStrike" noProof="0" dirty="0">
                        <a:solidFill>
                          <a:srgbClr val="000000"/>
                        </a:solidFill>
                        <a:effectLst/>
                        <a:latin typeface="+mn-lt"/>
                      </a:endParaRPr>
                    </a:p>
                  </a:txBody>
                  <a:tcPr marL="9525" marR="9525" marT="9525" marB="0" anchor="b"/>
                </a:tc>
                <a:tc>
                  <a:txBody>
                    <a:bodyPr/>
                    <a:lstStyle/>
                    <a:p>
                      <a:pPr algn="l" fontAlgn="b"/>
                      <a:r>
                        <a:rPr lang="en-US" sz="1200" b="0" i="0" u="none" strike="noStrike" noProof="0" dirty="0">
                          <a:solidFill>
                            <a:srgbClr val="000000"/>
                          </a:solidFill>
                          <a:effectLst/>
                          <a:latin typeface="+mn-lt"/>
                        </a:rPr>
                        <a:t>Commercial</a:t>
                      </a:r>
                    </a:p>
                  </a:txBody>
                  <a:tcPr marL="9525" marR="9525" marT="9525" marB="0" anchor="b"/>
                </a:tc>
                <a:tc>
                  <a:txBody>
                    <a:bodyPr/>
                    <a:lstStyle/>
                    <a:p>
                      <a:pPr algn="l" fontAlgn="b"/>
                      <a:r>
                        <a:rPr lang="en-US" sz="1200" b="0" i="0" u="none" strike="noStrike" noProof="0" dirty="0">
                          <a:solidFill>
                            <a:srgbClr val="000000"/>
                          </a:solidFill>
                          <a:effectLst/>
                          <a:latin typeface="+mn-lt"/>
                        </a:rPr>
                        <a:t>Agreement</a:t>
                      </a:r>
                    </a:p>
                  </a:txBody>
                  <a:tcPr marL="9525" marR="9525" marT="9525" marB="0" anchor="b"/>
                </a:tc>
                <a:tc>
                  <a:txBody>
                    <a:bodyPr/>
                    <a:lstStyle/>
                    <a:p>
                      <a:pPr algn="l" fontAlgn="b"/>
                      <a:r>
                        <a:rPr lang="en-US" sz="1200" b="0" i="0" u="none" strike="noStrike" noProof="0" dirty="0">
                          <a:solidFill>
                            <a:srgbClr val="000000"/>
                          </a:solidFill>
                          <a:effectLst/>
                          <a:latin typeface="+mn-lt"/>
                        </a:rPr>
                        <a:t>Premium</a:t>
                      </a:r>
                    </a:p>
                  </a:txBody>
                  <a:tcPr marL="9525" marR="9525" marT="9525" marB="0" anchor="b"/>
                </a:tc>
                <a:tc>
                  <a:txBody>
                    <a:bodyPr/>
                    <a:lstStyle/>
                    <a:p>
                      <a:pPr algn="l" fontAlgn="b"/>
                      <a:r>
                        <a:rPr lang="en-US" sz="1200" b="0" i="0" u="none" strike="noStrike" noProof="0" dirty="0">
                          <a:solidFill>
                            <a:srgbClr val="000000"/>
                          </a:solidFill>
                          <a:effectLst/>
                          <a:latin typeface="+mn-lt"/>
                        </a:rPr>
                        <a:t>Price</a:t>
                      </a:r>
                    </a:p>
                  </a:txBody>
                  <a:tcPr marL="9525" marR="9525" marT="9525" marB="0" anchor="b"/>
                </a:tc>
                <a:tc>
                  <a:txBody>
                    <a:bodyPr/>
                    <a:lstStyle/>
                    <a:p>
                      <a:pPr algn="l" fontAlgn="b"/>
                      <a:r>
                        <a:rPr lang="en-US" sz="1200" b="0" i="0" u="none" strike="noStrike" noProof="0" dirty="0">
                          <a:solidFill>
                            <a:srgbClr val="000000"/>
                          </a:solidFill>
                          <a:effectLst/>
                          <a:latin typeface="+mn-lt"/>
                        </a:rPr>
                        <a:t>For</a:t>
                      </a:r>
                    </a:p>
                  </a:txBody>
                  <a:tcPr marL="9525" marR="9525" marT="9525" marB="0" anchor="b"/>
                </a:tc>
                <a:tc>
                  <a:txBody>
                    <a:bodyPr/>
                    <a:lstStyle/>
                    <a:p>
                      <a:pPr algn="l" fontAlgn="b"/>
                      <a:r>
                        <a:rPr lang="en-US" sz="1200" b="0" i="0" u="none" strike="noStrike" noProof="0" dirty="0">
                          <a:solidFill>
                            <a:srgbClr val="000000"/>
                          </a:solidFill>
                          <a:effectLst/>
                          <a:latin typeface="+mn-lt"/>
                        </a:rPr>
                        <a:t>Production</a:t>
                      </a:r>
                    </a:p>
                  </a:txBody>
                  <a:tcPr marL="9525" marR="9525" marT="9525" marB="0" anchor="b"/>
                </a:tc>
                <a:tc>
                  <a:txBody>
                    <a:bodyPr/>
                    <a:lstStyle/>
                    <a:p>
                      <a:pPr algn="l" fontAlgn="b"/>
                      <a:r>
                        <a:rPr lang="en-US" sz="1200" b="0" i="0" u="none" strike="noStrike" noProof="0" dirty="0">
                          <a:solidFill>
                            <a:srgbClr val="000000"/>
                          </a:solidFill>
                          <a:effectLst/>
                          <a:latin typeface="+mn-lt"/>
                        </a:rPr>
                        <a:t>Carbon</a:t>
                      </a:r>
                    </a:p>
                  </a:txBody>
                  <a:tcPr marL="9525" marR="9525" marT="9525" marB="0" anchor="b"/>
                </a:tc>
                <a:extLst>
                  <a:ext uri="{0D108BD9-81ED-4DB2-BD59-A6C34878D82A}">
                    <a16:rowId xmlns:a16="http://schemas.microsoft.com/office/drawing/2014/main" val="3056871715"/>
                  </a:ext>
                </a:extLst>
              </a:tr>
              <a:tr h="370840">
                <a:tc>
                  <a:txBody>
                    <a:bodyPr/>
                    <a:lstStyle/>
                    <a:p>
                      <a:pPr algn="l" fontAlgn="b"/>
                      <a:r>
                        <a:rPr lang="en-US" sz="1200" b="1" i="0" u="none" strike="noStrike" noProof="0" dirty="0">
                          <a:solidFill>
                            <a:srgbClr val="000000"/>
                          </a:solidFill>
                          <a:effectLst/>
                          <a:latin typeface="+mn-lt"/>
                        </a:rPr>
                        <a:t>Credit</a:t>
                      </a:r>
                    </a:p>
                  </a:txBody>
                  <a:tcPr marL="9525" marR="9525" marT="9525" marB="0" anchor="b">
                    <a:solidFill>
                      <a:srgbClr val="9BC2E6"/>
                    </a:solidFill>
                  </a:tcPr>
                </a:tc>
                <a:tc>
                  <a:txBody>
                    <a:bodyPr/>
                    <a:lstStyle/>
                    <a:p>
                      <a:pPr algn="l" fontAlgn="b"/>
                      <a:r>
                        <a:rPr lang="en-US" sz="1200" b="0" u="none" strike="noStrike" noProof="0" dirty="0">
                          <a:solidFill>
                            <a:srgbClr val="000000"/>
                          </a:solidFill>
                          <a:effectLst/>
                          <a:latin typeface="+mn-lt"/>
                        </a:rPr>
                        <a:t>Nature</a:t>
                      </a:r>
                      <a:endParaRPr lang="en-US" sz="1200" b="0" i="0" u="none" strike="noStrike" noProof="0" dirty="0">
                        <a:solidFill>
                          <a:srgbClr val="000000"/>
                        </a:solidFill>
                        <a:effectLst/>
                        <a:latin typeface="+mn-lt"/>
                      </a:endParaRPr>
                    </a:p>
                  </a:txBody>
                  <a:tcPr marL="9525" marR="9525" marT="9525" marB="0" anchor="b"/>
                </a:tc>
                <a:tc>
                  <a:txBody>
                    <a:bodyPr/>
                    <a:lstStyle/>
                    <a:p>
                      <a:pPr algn="l" fontAlgn="b"/>
                      <a:r>
                        <a:rPr lang="en-US" sz="1200" b="0" i="0" u="none" strike="noStrike" noProof="0" dirty="0">
                          <a:solidFill>
                            <a:srgbClr val="000000"/>
                          </a:solidFill>
                          <a:effectLst/>
                          <a:latin typeface="+mn-lt"/>
                        </a:rPr>
                        <a:t>Tourism</a:t>
                      </a:r>
                    </a:p>
                  </a:txBody>
                  <a:tcPr marL="9525" marR="9525" marT="9525" marB="0" anchor="b"/>
                </a:tc>
                <a:tc>
                  <a:txBody>
                    <a:bodyPr/>
                    <a:lstStyle/>
                    <a:p>
                      <a:pPr algn="l" fontAlgn="b"/>
                      <a:r>
                        <a:rPr lang="en-US" sz="1200" b="0" i="0" u="none" strike="noStrike" noProof="0" dirty="0">
                          <a:solidFill>
                            <a:srgbClr val="000000"/>
                          </a:solidFill>
                          <a:effectLst/>
                          <a:latin typeface="+mn-lt"/>
                        </a:rPr>
                        <a:t>And</a:t>
                      </a:r>
                    </a:p>
                  </a:txBody>
                  <a:tcPr marL="9525" marR="9525" marT="9525" marB="0" anchor="b"/>
                </a:tc>
                <a:tc>
                  <a:txBody>
                    <a:bodyPr/>
                    <a:lstStyle/>
                    <a:p>
                      <a:pPr algn="l" fontAlgn="b"/>
                      <a:r>
                        <a:rPr lang="en-US" sz="1200" b="0" i="0" u="none" strike="noStrike" noProof="0" dirty="0">
                          <a:solidFill>
                            <a:srgbClr val="000000"/>
                          </a:solidFill>
                          <a:effectLst/>
                          <a:latin typeface="+mn-lt"/>
                        </a:rPr>
                        <a:t>Production</a:t>
                      </a:r>
                    </a:p>
                  </a:txBody>
                  <a:tcPr marL="9525" marR="9525" marT="9525" marB="0" anchor="b"/>
                </a:tc>
                <a:tc>
                  <a:txBody>
                    <a:bodyPr/>
                    <a:lstStyle/>
                    <a:p>
                      <a:pPr algn="l" fontAlgn="b"/>
                      <a:r>
                        <a:rPr lang="en-US" sz="1200" b="0" i="0" u="none" strike="noStrike" noProof="0" dirty="0">
                          <a:solidFill>
                            <a:srgbClr val="000000"/>
                          </a:solidFill>
                          <a:effectLst/>
                          <a:latin typeface="+mn-lt"/>
                        </a:rPr>
                        <a:t>Cost</a:t>
                      </a:r>
                    </a:p>
                  </a:txBody>
                  <a:tcPr marL="9525" marR="9525" marT="9525" marB="0" anchor="b"/>
                </a:tc>
                <a:tc>
                  <a:txBody>
                    <a:bodyPr/>
                    <a:lstStyle/>
                    <a:p>
                      <a:pPr algn="l" fontAlgn="b"/>
                      <a:r>
                        <a:rPr lang="en-US" sz="1200" b="0" i="0" u="none" strike="noStrike" noProof="0" dirty="0">
                          <a:solidFill>
                            <a:srgbClr val="000000"/>
                          </a:solidFill>
                          <a:effectLst/>
                          <a:latin typeface="+mn-lt"/>
                        </a:rPr>
                        <a:t>Reduce</a:t>
                      </a:r>
                    </a:p>
                  </a:txBody>
                  <a:tcPr marL="9525" marR="9525" marT="9525" marB="0" anchor="b"/>
                </a:tc>
                <a:tc>
                  <a:txBody>
                    <a:bodyPr/>
                    <a:lstStyle/>
                    <a:p>
                      <a:pPr algn="l" fontAlgn="b"/>
                      <a:r>
                        <a:rPr lang="en-US" sz="1200" b="0" i="0" u="none" strike="noStrike" noProof="0" dirty="0">
                          <a:solidFill>
                            <a:srgbClr val="000000"/>
                          </a:solidFill>
                          <a:effectLst/>
                          <a:latin typeface="+mn-lt"/>
                        </a:rPr>
                        <a:t>Natural</a:t>
                      </a:r>
                    </a:p>
                  </a:txBody>
                  <a:tcPr marL="9525" marR="9525" marT="9525" marB="0" anchor="b"/>
                </a:tc>
                <a:tc>
                  <a:txBody>
                    <a:bodyPr/>
                    <a:lstStyle/>
                    <a:p>
                      <a:pPr algn="l" fontAlgn="b"/>
                      <a:r>
                        <a:rPr lang="en-US" sz="1200" b="0" i="0" u="none" strike="noStrike" noProof="0" dirty="0">
                          <a:solidFill>
                            <a:srgbClr val="000000"/>
                          </a:solidFill>
                          <a:effectLst/>
                          <a:latin typeface="+mn-lt"/>
                        </a:rPr>
                        <a:t>Wealth</a:t>
                      </a: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extLst>
                  <a:ext uri="{0D108BD9-81ED-4DB2-BD59-A6C34878D82A}">
                    <a16:rowId xmlns:a16="http://schemas.microsoft.com/office/drawing/2014/main" val="717949089"/>
                  </a:ext>
                </a:extLst>
              </a:tr>
              <a:tr h="370840">
                <a:tc>
                  <a:txBody>
                    <a:bodyPr/>
                    <a:lstStyle/>
                    <a:p>
                      <a:pPr algn="l" fontAlgn="b"/>
                      <a:r>
                        <a:rPr lang="en-US" sz="1200" b="0" i="0" u="none" strike="noStrike" noProof="0" dirty="0">
                          <a:solidFill>
                            <a:srgbClr val="000000"/>
                          </a:solidFill>
                          <a:effectLst/>
                          <a:latin typeface="+mn-lt"/>
                        </a:rPr>
                        <a:t>Support</a:t>
                      </a:r>
                    </a:p>
                  </a:txBody>
                  <a:tcPr marL="9525" marR="9525" marT="9525" marB="0" anchor="b"/>
                </a:tc>
                <a:tc>
                  <a:txBody>
                    <a:bodyPr/>
                    <a:lstStyle/>
                    <a:p>
                      <a:pPr algn="l" fontAlgn="b"/>
                      <a:r>
                        <a:rPr lang="en-US" sz="1200" b="0" i="0" u="none" strike="noStrike" noProof="0" dirty="0">
                          <a:solidFill>
                            <a:srgbClr val="000000"/>
                          </a:solidFill>
                          <a:effectLst/>
                          <a:latin typeface="+mn-lt"/>
                        </a:rPr>
                        <a:t>The</a:t>
                      </a:r>
                    </a:p>
                  </a:txBody>
                  <a:tcPr marL="9525" marR="9525" marT="9525" marB="0" anchor="b"/>
                </a:tc>
                <a:tc>
                  <a:txBody>
                    <a:bodyPr/>
                    <a:lstStyle/>
                    <a:p>
                      <a:pPr algn="l" fontAlgn="b"/>
                      <a:r>
                        <a:rPr lang="en-US" sz="1200" b="0" i="0" u="none" strike="noStrike" noProof="0" dirty="0">
                          <a:solidFill>
                            <a:srgbClr val="000000"/>
                          </a:solidFill>
                          <a:effectLst/>
                          <a:latin typeface="+mn-lt"/>
                        </a:rPr>
                        <a:t>Government</a:t>
                      </a: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tc>
                  <a:txBody>
                    <a:bodyPr/>
                    <a:lstStyle/>
                    <a:p>
                      <a:pPr algn="l" fontAlgn="b"/>
                      <a:r>
                        <a:rPr lang="en-US" sz="1200" b="0" i="0" u="none" strike="noStrike" noProof="0" dirty="0">
                          <a:solidFill>
                            <a:srgbClr val="000000"/>
                          </a:solidFill>
                          <a:effectLst/>
                          <a:latin typeface="+mn-lt"/>
                        </a:rPr>
                        <a:t>The</a:t>
                      </a:r>
                    </a:p>
                  </a:txBody>
                  <a:tcPr marL="9525" marR="9525" marT="9525" marB="0" anchor="b"/>
                </a:tc>
                <a:tc>
                  <a:txBody>
                    <a:bodyPr/>
                    <a:lstStyle/>
                    <a:p>
                      <a:pPr algn="l" fontAlgn="b"/>
                      <a:r>
                        <a:rPr lang="en-US" sz="1200" b="0" i="0" u="none" strike="noStrike" noProof="0" dirty="0">
                          <a:solidFill>
                            <a:srgbClr val="000000"/>
                          </a:solidFill>
                          <a:effectLst/>
                          <a:latin typeface="+mn-lt"/>
                        </a:rPr>
                        <a:t>Expansion</a:t>
                      </a:r>
                    </a:p>
                  </a:txBody>
                  <a:tcPr marL="9525" marR="9525" marT="9525" marB="0" anchor="b"/>
                </a:tc>
                <a:tc>
                  <a:txBody>
                    <a:bodyPr/>
                    <a:lstStyle/>
                    <a:p>
                      <a:pPr algn="l" fontAlgn="b"/>
                      <a:r>
                        <a:rPr lang="en-US" sz="1200" b="0" i="0" u="none" strike="noStrike" noProof="0" dirty="0">
                          <a:solidFill>
                            <a:srgbClr val="000000"/>
                          </a:solidFill>
                          <a:effectLst/>
                          <a:latin typeface="+mn-lt"/>
                        </a:rPr>
                        <a:t>And</a:t>
                      </a:r>
                    </a:p>
                  </a:txBody>
                  <a:tcPr marL="9525" marR="9525" marT="9525" marB="0" anchor="b"/>
                </a:tc>
                <a:tc>
                  <a:txBody>
                    <a:bodyPr/>
                    <a:lstStyle/>
                    <a:p>
                      <a:pPr algn="l" fontAlgn="b"/>
                      <a:r>
                        <a:rPr lang="en-US" sz="1200" b="0" i="0" u="none" strike="noStrike" noProof="0" dirty="0">
                          <a:solidFill>
                            <a:srgbClr val="000000"/>
                          </a:solidFill>
                          <a:effectLst/>
                          <a:latin typeface="+mn-lt"/>
                        </a:rPr>
                        <a:t>Creation</a:t>
                      </a:r>
                    </a:p>
                  </a:txBody>
                  <a:tcPr marL="9525" marR="9525" marT="9525" marB="0" anchor="b"/>
                </a:tc>
                <a:tc>
                  <a:txBody>
                    <a:bodyPr/>
                    <a:lstStyle/>
                    <a:p>
                      <a:pPr algn="l" fontAlgn="b"/>
                      <a:r>
                        <a:rPr lang="en-US" sz="1200" b="0" i="0" u="none" strike="noStrike" noProof="0" dirty="0">
                          <a:solidFill>
                            <a:srgbClr val="000000"/>
                          </a:solidFill>
                          <a:effectLst/>
                          <a:latin typeface="+mn-lt"/>
                        </a:rPr>
                        <a:t>Of</a:t>
                      </a:r>
                    </a:p>
                  </a:txBody>
                  <a:tcPr marL="9525" marR="9525" marT="9525" marB="0" anchor="b"/>
                </a:tc>
                <a:tc>
                  <a:txBody>
                    <a:bodyPr/>
                    <a:lstStyle/>
                    <a:p>
                      <a:pPr algn="l" fontAlgn="b"/>
                      <a:r>
                        <a:rPr lang="en-US" sz="1200" b="0" i="0" u="none" strike="noStrike" noProof="0" dirty="0">
                          <a:solidFill>
                            <a:srgbClr val="000000"/>
                          </a:solidFill>
                          <a:effectLst/>
                          <a:latin typeface="+mn-lt"/>
                        </a:rPr>
                        <a:t>National</a:t>
                      </a:r>
                    </a:p>
                  </a:txBody>
                  <a:tcPr marL="9525" marR="9525" marT="9525" marB="0" anchor="b"/>
                </a:tc>
                <a:extLst>
                  <a:ext uri="{0D108BD9-81ED-4DB2-BD59-A6C34878D82A}">
                    <a16:rowId xmlns:a16="http://schemas.microsoft.com/office/drawing/2014/main" val="2636695351"/>
                  </a:ext>
                </a:extLst>
              </a:tr>
              <a:tr h="370840">
                <a:tc>
                  <a:txBody>
                    <a:bodyPr/>
                    <a:lstStyle/>
                    <a:p>
                      <a:pPr algn="l" fontAlgn="b"/>
                      <a:r>
                        <a:rPr lang="en-US" sz="1200" b="0" i="0" u="none" strike="noStrike" noProof="0" dirty="0">
                          <a:solidFill>
                            <a:srgbClr val="000000"/>
                          </a:solidFill>
                          <a:effectLst/>
                          <a:latin typeface="+mn-lt"/>
                        </a:rPr>
                        <a:t>Protection</a:t>
                      </a:r>
                    </a:p>
                  </a:txBody>
                  <a:tcPr marL="9525" marR="9525" marT="9525" marB="0" anchor="b"/>
                </a:tc>
                <a:tc>
                  <a:txBody>
                    <a:bodyPr/>
                    <a:lstStyle/>
                    <a:p>
                      <a:pPr algn="l" fontAlgn="b"/>
                      <a:r>
                        <a:rPr lang="en-US" sz="1200" b="0" i="0" u="none" strike="noStrike" noProof="0" dirty="0">
                          <a:solidFill>
                            <a:srgbClr val="000000"/>
                          </a:solidFill>
                          <a:effectLst/>
                          <a:latin typeface="+mn-lt"/>
                        </a:rPr>
                        <a:t>Area</a:t>
                      </a:r>
                    </a:p>
                  </a:txBody>
                  <a:tcPr marL="9525" marR="9525" marT="9525" marB="0" anchor="b"/>
                </a:tc>
                <a:tc>
                  <a:txBody>
                    <a:bodyPr/>
                    <a:lstStyle/>
                    <a:p>
                      <a:pPr algn="l" fontAlgn="b"/>
                      <a:r>
                        <a:rPr lang="en-US" sz="1200" b="0" i="0" u="none" strike="noStrike" noProof="0" dirty="0">
                          <a:solidFill>
                            <a:srgbClr val="000000"/>
                          </a:solidFill>
                          <a:effectLst/>
                          <a:latin typeface="+mn-lt"/>
                        </a:rPr>
                        <a:t>As</a:t>
                      </a:r>
                    </a:p>
                  </a:txBody>
                  <a:tcPr marL="9525" marR="9525" marT="9525" marB="0" anchor="b"/>
                </a:tc>
                <a:tc>
                  <a:txBody>
                    <a:bodyPr/>
                    <a:lstStyle/>
                    <a:p>
                      <a:pPr algn="l" fontAlgn="b"/>
                      <a:r>
                        <a:rPr lang="en-US" sz="1200" b="0" i="0" u="none" strike="noStrike" noProof="0" dirty="0">
                          <a:solidFill>
                            <a:srgbClr val="000000"/>
                          </a:solidFill>
                          <a:effectLst/>
                          <a:latin typeface="+mn-lt"/>
                        </a:rPr>
                        <a:t>Well</a:t>
                      </a:r>
                    </a:p>
                  </a:txBody>
                  <a:tcPr marL="9525" marR="9525" marT="9525" marB="0" anchor="b"/>
                </a:tc>
                <a:tc>
                  <a:txBody>
                    <a:bodyPr/>
                    <a:lstStyle/>
                    <a:p>
                      <a:pPr algn="l" fontAlgn="b"/>
                      <a:r>
                        <a:rPr lang="en-US" sz="1200" b="0" i="0" u="none" strike="noStrike" noProof="0" dirty="0">
                          <a:solidFill>
                            <a:srgbClr val="000000"/>
                          </a:solidFill>
                          <a:effectLst/>
                          <a:latin typeface="+mn-lt"/>
                        </a:rPr>
                        <a:t>As</a:t>
                      </a:r>
                    </a:p>
                  </a:txBody>
                  <a:tcPr marL="9525" marR="9525" marT="9525" marB="0" anchor="b"/>
                </a:tc>
                <a:tc>
                  <a:txBody>
                    <a:bodyPr/>
                    <a:lstStyle/>
                    <a:p>
                      <a:pPr algn="l" fontAlgn="b"/>
                      <a:r>
                        <a:rPr lang="en-US" sz="1200" b="0" i="0" u="none" strike="noStrike" noProof="0" dirty="0">
                          <a:solidFill>
                            <a:srgbClr val="000000"/>
                          </a:solidFill>
                          <a:effectLst/>
                          <a:latin typeface="+mn-lt"/>
                        </a:rPr>
                        <a:t>Private</a:t>
                      </a:r>
                    </a:p>
                  </a:txBody>
                  <a:tcPr marL="9525" marR="9525" marT="9525" marB="0" anchor="b"/>
                </a:tc>
                <a:tc>
                  <a:txBody>
                    <a:bodyPr/>
                    <a:lstStyle/>
                    <a:p>
                      <a:pPr algn="l" fontAlgn="b"/>
                      <a:r>
                        <a:rPr lang="en-US" sz="1200" b="0" i="0" u="none" strike="noStrike" noProof="0" dirty="0">
                          <a:solidFill>
                            <a:srgbClr val="000000"/>
                          </a:solidFill>
                          <a:effectLst/>
                          <a:latin typeface="+mn-lt"/>
                        </a:rPr>
                        <a:t>Reserve</a:t>
                      </a:r>
                    </a:p>
                  </a:txBody>
                  <a:tcPr marL="9525" marR="9525" marT="9525" marB="0" anchor="b"/>
                </a:tc>
                <a:tc>
                  <a:txBody>
                    <a:bodyPr/>
                    <a:lstStyle/>
                    <a:p>
                      <a:pPr algn="l" fontAlgn="b"/>
                      <a:r>
                        <a:rPr lang="en-US" sz="1200" b="0" i="0" u="none" strike="noStrike" noProof="0" dirty="0">
                          <a:solidFill>
                            <a:srgbClr val="000000"/>
                          </a:solidFill>
                          <a:effectLst/>
                          <a:latin typeface="+mn-lt"/>
                        </a:rPr>
                        <a:t>The</a:t>
                      </a:r>
                    </a:p>
                  </a:txBody>
                  <a:tcPr marL="9525" marR="9525" marT="9525" marB="0" anchor="b"/>
                </a:tc>
                <a:tc>
                  <a:txBody>
                    <a:bodyPr/>
                    <a:lstStyle/>
                    <a:p>
                      <a:pPr algn="l" fontAlgn="b"/>
                      <a:r>
                        <a:rPr lang="en-US" sz="1200" b="0" i="0" u="none" strike="noStrike" noProof="0" dirty="0">
                          <a:solidFill>
                            <a:srgbClr val="000000"/>
                          </a:solidFill>
                          <a:effectLst/>
                          <a:latin typeface="+mn-lt"/>
                        </a:rPr>
                        <a:t>Activity</a:t>
                      </a: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extLst>
                  <a:ext uri="{0D108BD9-81ED-4DB2-BD59-A6C34878D82A}">
                    <a16:rowId xmlns:a16="http://schemas.microsoft.com/office/drawing/2014/main" val="3862382227"/>
                  </a:ext>
                </a:extLst>
              </a:tr>
              <a:tr h="370840">
                <a:tc>
                  <a:txBody>
                    <a:bodyPr/>
                    <a:lstStyle/>
                    <a:p>
                      <a:pPr algn="l" fontAlgn="b"/>
                      <a:r>
                        <a:rPr lang="en-US" sz="1200" b="0" i="0" u="none" strike="noStrike" noProof="0" dirty="0">
                          <a:solidFill>
                            <a:srgbClr val="000000"/>
                          </a:solidFill>
                          <a:effectLst/>
                          <a:latin typeface="+mn-lt"/>
                        </a:rPr>
                        <a:t>Continue</a:t>
                      </a:r>
                    </a:p>
                  </a:txBody>
                  <a:tcPr marL="9525" marR="9525" marT="9525" marB="0" anchor="b"/>
                </a:tc>
                <a:tc>
                  <a:txBody>
                    <a:bodyPr/>
                    <a:lstStyle/>
                    <a:p>
                      <a:pPr algn="l" fontAlgn="b"/>
                      <a:r>
                        <a:rPr lang="en-US" sz="1200" b="0" i="0" u="none" strike="noStrike" noProof="0" dirty="0">
                          <a:solidFill>
                            <a:srgbClr val="000000"/>
                          </a:solidFill>
                          <a:effectLst/>
                          <a:latin typeface="+mn-lt"/>
                        </a:rPr>
                        <a:t>To</a:t>
                      </a:r>
                    </a:p>
                  </a:txBody>
                  <a:tcPr marL="9525" marR="9525" marT="9525" marB="0" anchor="b"/>
                </a:tc>
                <a:tc>
                  <a:txBody>
                    <a:bodyPr/>
                    <a:lstStyle/>
                    <a:p>
                      <a:pPr algn="l" fontAlgn="b"/>
                      <a:r>
                        <a:rPr lang="en-US" sz="1200" b="0" i="0" u="none" strike="noStrike" noProof="0" dirty="0">
                          <a:solidFill>
                            <a:srgbClr val="000000"/>
                          </a:solidFill>
                          <a:effectLst/>
                          <a:latin typeface="+mn-lt"/>
                        </a:rPr>
                        <a:t>Strengthen</a:t>
                      </a:r>
                    </a:p>
                  </a:txBody>
                  <a:tcPr marL="9525" marR="9525" marT="9525" marB="0" anchor="b"/>
                </a:tc>
                <a:tc>
                  <a:txBody>
                    <a:bodyPr/>
                    <a:lstStyle/>
                    <a:p>
                      <a:pPr algn="l" fontAlgn="b"/>
                      <a:r>
                        <a:rPr lang="en-US" sz="1200" b="1" i="0" u="none" strike="noStrike" noProof="0" dirty="0">
                          <a:solidFill>
                            <a:srgbClr val="000000"/>
                          </a:solidFill>
                          <a:effectLst/>
                          <a:latin typeface="+mn-lt"/>
                        </a:rPr>
                        <a:t>Land</a:t>
                      </a:r>
                    </a:p>
                  </a:txBody>
                  <a:tcPr marL="9525" marR="9525" marT="9525" marB="0" anchor="b">
                    <a:solidFill>
                      <a:srgbClr val="915650"/>
                    </a:solidFill>
                  </a:tcPr>
                </a:tc>
                <a:tc>
                  <a:txBody>
                    <a:bodyPr/>
                    <a:lstStyle/>
                    <a:p>
                      <a:pPr algn="l" fontAlgn="b"/>
                      <a:r>
                        <a:rPr lang="en-US" sz="1200" b="0" i="0" u="none" strike="noStrike" noProof="0" dirty="0">
                          <a:solidFill>
                            <a:srgbClr val="000000"/>
                          </a:solidFill>
                          <a:effectLst/>
                          <a:latin typeface="+mn-lt"/>
                        </a:rPr>
                        <a:t>Use</a:t>
                      </a:r>
                    </a:p>
                  </a:txBody>
                  <a:tcPr marL="9525" marR="9525" marT="9525" marB="0" anchor="b"/>
                </a:tc>
                <a:tc>
                  <a:txBody>
                    <a:bodyPr/>
                    <a:lstStyle/>
                    <a:p>
                      <a:pPr algn="l" fontAlgn="b"/>
                      <a:r>
                        <a:rPr lang="en-US" sz="1200" b="0" i="0" u="none" strike="noStrike" noProof="0" dirty="0">
                          <a:solidFill>
                            <a:srgbClr val="000000"/>
                          </a:solidFill>
                          <a:effectLst/>
                          <a:latin typeface="+mn-lt"/>
                        </a:rPr>
                        <a:t>Management</a:t>
                      </a:r>
                    </a:p>
                  </a:txBody>
                  <a:tcPr marL="9525" marR="9525" marT="9525" marB="0" anchor="b"/>
                </a:tc>
                <a:tc>
                  <a:txBody>
                    <a:bodyPr/>
                    <a:lstStyle/>
                    <a:p>
                      <a:pPr algn="l" fontAlgn="b"/>
                      <a:r>
                        <a:rPr lang="en-US" sz="1200" b="0" i="0" u="none" strike="noStrike" noProof="0" dirty="0">
                          <a:solidFill>
                            <a:srgbClr val="000000"/>
                          </a:solidFill>
                          <a:effectLst/>
                          <a:latin typeface="+mn-lt"/>
                        </a:rPr>
                        <a:t>Early</a:t>
                      </a:r>
                    </a:p>
                  </a:txBody>
                  <a:tcPr marL="9525" marR="9525" marT="9525" marB="0" anchor="b"/>
                </a:tc>
                <a:tc>
                  <a:txBody>
                    <a:bodyPr/>
                    <a:lstStyle/>
                    <a:p>
                      <a:pPr algn="l" fontAlgn="b"/>
                      <a:r>
                        <a:rPr lang="en-US" sz="1200" b="0" i="0" u="none" strike="noStrike" noProof="0" dirty="0">
                          <a:solidFill>
                            <a:srgbClr val="000000"/>
                          </a:solidFill>
                          <a:effectLst/>
                          <a:latin typeface="+mn-lt"/>
                        </a:rPr>
                        <a:t>Warn</a:t>
                      </a:r>
                    </a:p>
                  </a:txBody>
                  <a:tcPr marL="9525" marR="9525" marT="9525" marB="0" anchor="b"/>
                </a:tc>
                <a:tc>
                  <a:txBody>
                    <a:bodyPr/>
                    <a:lstStyle/>
                    <a:p>
                      <a:pPr algn="l" fontAlgn="b"/>
                      <a:r>
                        <a:rPr lang="en-US" sz="1200" b="0" i="0" u="none" strike="noStrike" noProof="0" dirty="0">
                          <a:solidFill>
                            <a:srgbClr val="000000"/>
                          </a:solidFill>
                          <a:effectLst/>
                          <a:latin typeface="+mn-lt"/>
                        </a:rPr>
                        <a:t>On</a:t>
                      </a: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extLst>
                  <a:ext uri="{0D108BD9-81ED-4DB2-BD59-A6C34878D82A}">
                    <a16:rowId xmlns:a16="http://schemas.microsoft.com/office/drawing/2014/main" val="3335865457"/>
                  </a:ext>
                </a:extLst>
              </a:tr>
              <a:tr h="370840">
                <a:tc>
                  <a:txBody>
                    <a:bodyPr/>
                    <a:lstStyle/>
                    <a:p>
                      <a:pPr algn="l" fontAlgn="b"/>
                      <a:r>
                        <a:rPr lang="en-US" sz="1200" b="0" i="0" u="none" strike="noStrike" noProof="0" dirty="0">
                          <a:solidFill>
                            <a:srgbClr val="000000"/>
                          </a:solidFill>
                          <a:effectLst/>
                          <a:latin typeface="+mn-lt"/>
                        </a:rPr>
                        <a:t>Deterioration</a:t>
                      </a:r>
                    </a:p>
                  </a:txBody>
                  <a:tcPr marL="9525" marR="9525" marT="9525" marB="0" anchor="b"/>
                </a:tc>
                <a:tc>
                  <a:txBody>
                    <a:bodyPr/>
                    <a:lstStyle/>
                    <a:p>
                      <a:pPr algn="l" fontAlgn="b"/>
                      <a:r>
                        <a:rPr lang="en-US" sz="1200" b="0" i="0" u="none" strike="noStrike" noProof="0" dirty="0">
                          <a:solidFill>
                            <a:srgbClr val="000000"/>
                          </a:solidFill>
                          <a:effectLst/>
                          <a:latin typeface="+mn-lt"/>
                        </a:rPr>
                        <a:t>And</a:t>
                      </a:r>
                    </a:p>
                  </a:txBody>
                  <a:tcPr marL="9525" marR="9525" marT="9525" marB="0" anchor="b"/>
                </a:tc>
                <a:tc>
                  <a:txBody>
                    <a:bodyPr/>
                    <a:lstStyle/>
                    <a:p>
                      <a:pPr algn="l" fontAlgn="b"/>
                      <a:r>
                        <a:rPr lang="en-US" sz="1200" b="0" i="0" u="none" strike="noStrike" noProof="0" dirty="0">
                          <a:solidFill>
                            <a:srgbClr val="000000"/>
                          </a:solidFill>
                          <a:effectLst/>
                          <a:latin typeface="+mn-lt"/>
                        </a:rPr>
                        <a:t>Community</a:t>
                      </a:r>
                    </a:p>
                  </a:txBody>
                  <a:tcPr marL="9525" marR="9525" marT="9525" marB="0" anchor="b"/>
                </a:tc>
                <a:tc>
                  <a:txBody>
                    <a:bodyPr/>
                    <a:lstStyle/>
                    <a:p>
                      <a:pPr algn="l" fontAlgn="b"/>
                      <a:r>
                        <a:rPr lang="en-US" sz="1200" b="0" i="0" u="none" strike="noStrike" noProof="0" dirty="0">
                          <a:solidFill>
                            <a:srgbClr val="000000"/>
                          </a:solidFill>
                          <a:effectLst/>
                          <a:latin typeface="+mn-lt"/>
                        </a:rPr>
                        <a:t>Monitor</a:t>
                      </a: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extLst>
                  <a:ext uri="{0D108BD9-81ED-4DB2-BD59-A6C34878D82A}">
                    <a16:rowId xmlns:a16="http://schemas.microsoft.com/office/drawing/2014/main" val="1918942735"/>
                  </a:ext>
                </a:extLst>
              </a:tr>
            </a:tbl>
          </a:graphicData>
        </a:graphic>
      </p:graphicFrame>
      <p:sp>
        <p:nvSpPr>
          <p:cNvPr id="24" name="TextBox 23">
            <a:extLst>
              <a:ext uri="{FF2B5EF4-FFF2-40B4-BE49-F238E27FC236}">
                <a16:creationId xmlns:a16="http://schemas.microsoft.com/office/drawing/2014/main" id="{02F10941-D9B8-07E8-7AB2-97B9A3BCA957}"/>
              </a:ext>
            </a:extLst>
          </p:cNvPr>
          <p:cNvSpPr txBox="1"/>
          <p:nvPr/>
        </p:nvSpPr>
        <p:spPr>
          <a:xfrm>
            <a:off x="4606308" y="5824996"/>
            <a:ext cx="1056503" cy="338554"/>
          </a:xfrm>
          <a:prstGeom prst="rect">
            <a:avLst/>
          </a:prstGeom>
          <a:solidFill>
            <a:schemeClr val="accent5">
              <a:lumMod val="75000"/>
            </a:schemeClr>
          </a:solidFill>
        </p:spPr>
        <p:txBody>
          <a:bodyPr wrap="square" rtlCol="0">
            <a:spAutoFit/>
          </a:bodyPr>
          <a:lstStyle/>
          <a:p>
            <a:endParaRPr lang="da-DK" sz="1600" dirty="0"/>
          </a:p>
        </p:txBody>
      </p:sp>
      <p:sp>
        <p:nvSpPr>
          <p:cNvPr id="28" name="TextBox 27">
            <a:extLst>
              <a:ext uri="{FF2B5EF4-FFF2-40B4-BE49-F238E27FC236}">
                <a16:creationId xmlns:a16="http://schemas.microsoft.com/office/drawing/2014/main" id="{6572098E-3559-8887-C41A-8552C76023DA}"/>
              </a:ext>
            </a:extLst>
          </p:cNvPr>
          <p:cNvSpPr txBox="1"/>
          <p:nvPr/>
        </p:nvSpPr>
        <p:spPr>
          <a:xfrm>
            <a:off x="1484531" y="4722800"/>
            <a:ext cx="1056503" cy="338554"/>
          </a:xfrm>
          <a:prstGeom prst="rect">
            <a:avLst/>
          </a:prstGeom>
          <a:solidFill>
            <a:schemeClr val="accent5">
              <a:lumMod val="75000"/>
            </a:schemeClr>
          </a:solidFill>
        </p:spPr>
        <p:txBody>
          <a:bodyPr wrap="square" rtlCol="0">
            <a:spAutoFit/>
          </a:bodyPr>
          <a:lstStyle/>
          <a:p>
            <a:endParaRPr lang="da-DK" sz="1600" dirty="0"/>
          </a:p>
        </p:txBody>
      </p:sp>
      <p:sp>
        <p:nvSpPr>
          <p:cNvPr id="23" name="TextBox 22">
            <a:extLst>
              <a:ext uri="{FF2B5EF4-FFF2-40B4-BE49-F238E27FC236}">
                <a16:creationId xmlns:a16="http://schemas.microsoft.com/office/drawing/2014/main" id="{50F58CD8-3E96-5A75-AEA4-034DB0D605FA}"/>
              </a:ext>
            </a:extLst>
          </p:cNvPr>
          <p:cNvSpPr txBox="1"/>
          <p:nvPr/>
        </p:nvSpPr>
        <p:spPr>
          <a:xfrm>
            <a:off x="1484094" y="4717691"/>
            <a:ext cx="1056503" cy="338554"/>
          </a:xfrm>
          <a:prstGeom prst="rect">
            <a:avLst/>
          </a:prstGeom>
          <a:solidFill>
            <a:schemeClr val="accent5">
              <a:lumMod val="75000"/>
            </a:schemeClr>
          </a:solidFill>
        </p:spPr>
        <p:txBody>
          <a:bodyPr wrap="square" rtlCol="0">
            <a:spAutoFit/>
          </a:bodyPr>
          <a:lstStyle/>
          <a:p>
            <a:endParaRPr lang="da-DK" sz="1600" dirty="0"/>
          </a:p>
        </p:txBody>
      </p:sp>
      <p:sp>
        <p:nvSpPr>
          <p:cNvPr id="13" name="TextBox 12">
            <a:extLst>
              <a:ext uri="{FF2B5EF4-FFF2-40B4-BE49-F238E27FC236}">
                <a16:creationId xmlns:a16="http://schemas.microsoft.com/office/drawing/2014/main" id="{37FFF6ED-348C-B046-C123-D5F372D41152}"/>
              </a:ext>
            </a:extLst>
          </p:cNvPr>
          <p:cNvSpPr txBox="1"/>
          <p:nvPr/>
        </p:nvSpPr>
        <p:spPr>
          <a:xfrm>
            <a:off x="4620377" y="5839214"/>
            <a:ext cx="1056503" cy="338554"/>
          </a:xfrm>
          <a:prstGeom prst="rect">
            <a:avLst/>
          </a:prstGeom>
          <a:solidFill>
            <a:schemeClr val="accent5">
              <a:lumMod val="75000"/>
            </a:schemeClr>
          </a:solidFill>
        </p:spPr>
        <p:txBody>
          <a:bodyPr wrap="square" rtlCol="0">
            <a:spAutoFit/>
          </a:bodyPr>
          <a:lstStyle/>
          <a:p>
            <a:endParaRPr lang="da-DK" sz="1600" dirty="0"/>
          </a:p>
        </p:txBody>
      </p:sp>
      <p:sp>
        <p:nvSpPr>
          <p:cNvPr id="14" name="TextBox 13">
            <a:extLst>
              <a:ext uri="{FF2B5EF4-FFF2-40B4-BE49-F238E27FC236}">
                <a16:creationId xmlns:a16="http://schemas.microsoft.com/office/drawing/2014/main" id="{DB189335-ED0F-B34F-DCB0-71F90AD2C8DE}"/>
              </a:ext>
            </a:extLst>
          </p:cNvPr>
          <p:cNvSpPr txBox="1"/>
          <p:nvPr/>
        </p:nvSpPr>
        <p:spPr>
          <a:xfrm>
            <a:off x="5101648" y="2400982"/>
            <a:ext cx="1167852" cy="338554"/>
          </a:xfrm>
          <a:prstGeom prst="rect">
            <a:avLst/>
          </a:prstGeom>
          <a:noFill/>
        </p:spPr>
        <p:txBody>
          <a:bodyPr wrap="square">
            <a:spAutoFit/>
          </a:bodyPr>
          <a:lstStyle/>
          <a:p>
            <a:r>
              <a:rPr lang="da-DK" sz="1600" dirty="0">
                <a:sym typeface="Wingdings" panose="05000000000000000000" pitchFamily="2" charset="2"/>
              </a:rPr>
              <a:t> 100%</a:t>
            </a:r>
            <a:endParaRPr lang="da-DK" sz="1600" dirty="0"/>
          </a:p>
        </p:txBody>
      </p:sp>
      <p:sp>
        <p:nvSpPr>
          <p:cNvPr id="10" name="TextBox 9">
            <a:extLst>
              <a:ext uri="{FF2B5EF4-FFF2-40B4-BE49-F238E27FC236}">
                <a16:creationId xmlns:a16="http://schemas.microsoft.com/office/drawing/2014/main" id="{7A39B849-9227-BC96-024E-AC5847CB0054}"/>
              </a:ext>
            </a:extLst>
          </p:cNvPr>
          <p:cNvSpPr txBox="1"/>
          <p:nvPr/>
        </p:nvSpPr>
        <p:spPr>
          <a:xfrm>
            <a:off x="1498600" y="138071"/>
            <a:ext cx="9804400" cy="2092881"/>
          </a:xfrm>
          <a:prstGeom prst="rect">
            <a:avLst/>
          </a:prstGeom>
          <a:noFill/>
          <a:ln>
            <a:solidFill>
              <a:schemeClr val="accent3"/>
            </a:solidFill>
          </a:ln>
        </p:spPr>
        <p:txBody>
          <a:bodyPr wrap="square" rtlCol="0">
            <a:spAutoFit/>
          </a:bodyPr>
          <a:lstStyle/>
          <a:p>
            <a:pPr algn="just"/>
            <a:r>
              <a:rPr lang="en-US" b="1" dirty="0"/>
              <a:t>Project description:</a:t>
            </a:r>
          </a:p>
          <a:p>
            <a:pPr algn="just"/>
            <a:r>
              <a:rPr lang="en-US" sz="1600" dirty="0"/>
              <a:t>The activity will work with national and regional authorities and the private sector to build the capacity of civil society, </a:t>
            </a:r>
            <a:r>
              <a:rPr lang="en-US" sz="1600" b="1" dirty="0"/>
              <a:t>indigenous</a:t>
            </a:r>
            <a:r>
              <a:rPr lang="en-US" sz="1600" dirty="0"/>
              <a:t> communities, and local government to improve natural resource management and conservation. The activity will develop economic incentives for biodiversity conservation, such as, commercial agreements, premium prices for products, carbon </a:t>
            </a:r>
            <a:r>
              <a:rPr lang="en-US" sz="1600" b="1" dirty="0"/>
              <a:t>credits</a:t>
            </a:r>
            <a:r>
              <a:rPr lang="en-US" sz="1600" dirty="0"/>
              <a:t>, nature tourism, and production costs reduction. Natural Wealth will support the government in the expansion and creation of national protected areas as well as private reserves. The activity will continue to strengthen </a:t>
            </a:r>
            <a:r>
              <a:rPr lang="en-US" sz="1600" b="1" dirty="0"/>
              <a:t>land</a:t>
            </a:r>
            <a:r>
              <a:rPr lang="en-US" sz="1600" dirty="0"/>
              <a:t> use management, early warning on ecosystem deterioration, and community monitoring.</a:t>
            </a:r>
          </a:p>
        </p:txBody>
      </p:sp>
    </p:spTree>
    <p:extLst>
      <p:ext uri="{BB962C8B-B14F-4D97-AF65-F5344CB8AC3E}">
        <p14:creationId xmlns:p14="http://schemas.microsoft.com/office/powerpoint/2010/main" val="91174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6" grpId="0"/>
      <p:bldP spid="27" grpId="0"/>
      <p:bldP spid="29" grpId="0" animBg="1"/>
      <p:bldP spid="30" grpId="0"/>
      <p:bldP spid="6" grpId="0"/>
      <p:bldP spid="24" grpId="0" animBg="1"/>
      <p:bldP spid="28" grpId="0" animBg="1"/>
      <p:bldP spid="23" grpId="0" animBg="1"/>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95FDB68-A342-1C13-F7ED-A0069F01FFB6}"/>
              </a:ext>
            </a:extLst>
          </p:cNvPr>
          <p:cNvPicPr>
            <a:picLocks noChangeAspect="1"/>
          </p:cNvPicPr>
          <p:nvPr/>
        </p:nvPicPr>
        <p:blipFill>
          <a:blip r:embed="rId2"/>
          <a:stretch>
            <a:fillRect/>
          </a:stretch>
        </p:blipFill>
        <p:spPr>
          <a:xfrm rot="16200000">
            <a:off x="402953" y="4524416"/>
            <a:ext cx="269981" cy="590550"/>
          </a:xfrm>
          <a:prstGeom prst="rect">
            <a:avLst/>
          </a:prstGeom>
        </p:spPr>
      </p:pic>
      <p:sp>
        <p:nvSpPr>
          <p:cNvPr id="3" name="TextBox 2">
            <a:extLst>
              <a:ext uri="{FF2B5EF4-FFF2-40B4-BE49-F238E27FC236}">
                <a16:creationId xmlns:a16="http://schemas.microsoft.com/office/drawing/2014/main" id="{3FBE44C7-E347-7809-3B0D-5CF5AB75CFAA}"/>
              </a:ext>
            </a:extLst>
          </p:cNvPr>
          <p:cNvSpPr txBox="1"/>
          <p:nvPr/>
        </p:nvSpPr>
        <p:spPr>
          <a:xfrm>
            <a:off x="1498600" y="138071"/>
            <a:ext cx="9804400" cy="2092881"/>
          </a:xfrm>
          <a:prstGeom prst="rect">
            <a:avLst/>
          </a:prstGeom>
          <a:noFill/>
          <a:ln>
            <a:solidFill>
              <a:schemeClr val="accent3"/>
            </a:solidFill>
          </a:ln>
        </p:spPr>
        <p:txBody>
          <a:bodyPr wrap="square" rtlCol="0">
            <a:spAutoFit/>
          </a:bodyPr>
          <a:lstStyle/>
          <a:p>
            <a:pPr algn="just"/>
            <a:r>
              <a:rPr lang="en-US" b="1" dirty="0"/>
              <a:t>Project description:</a:t>
            </a:r>
          </a:p>
          <a:p>
            <a:pPr algn="just"/>
            <a:r>
              <a:rPr lang="en-US" sz="1600" dirty="0"/>
              <a:t>The activity will work with national and regional authorities and the private sector to build the capacity of civil society, </a:t>
            </a:r>
            <a:r>
              <a:rPr lang="en-US" sz="1600" b="1" dirty="0"/>
              <a:t>indigenous</a:t>
            </a:r>
            <a:r>
              <a:rPr lang="en-US" sz="1600" dirty="0"/>
              <a:t> communities, and local government to improve natural resource management and conservation. The activity will develop economic incentives for biodiversity conservation, such as, commercial agreements, premium prices for products, carbon </a:t>
            </a:r>
            <a:r>
              <a:rPr lang="en-US" sz="1600" b="1" dirty="0"/>
              <a:t>credits</a:t>
            </a:r>
            <a:r>
              <a:rPr lang="en-US" sz="1600" dirty="0"/>
              <a:t>, nature tourism, and production costs reduction. Natural Wealth will support the government in the expansion and creation of national protected areas as well as private reserves. The activity will continue to strengthen </a:t>
            </a:r>
            <a:r>
              <a:rPr lang="en-US" sz="1600" b="1" dirty="0"/>
              <a:t>land</a:t>
            </a:r>
            <a:r>
              <a:rPr lang="en-US" sz="1600" dirty="0"/>
              <a:t> use management, early warning on ecosystem deterioration, and community monitoring.</a:t>
            </a:r>
          </a:p>
        </p:txBody>
      </p:sp>
      <p:sp>
        <p:nvSpPr>
          <p:cNvPr id="18" name="TextBox 17">
            <a:extLst>
              <a:ext uri="{FF2B5EF4-FFF2-40B4-BE49-F238E27FC236}">
                <a16:creationId xmlns:a16="http://schemas.microsoft.com/office/drawing/2014/main" id="{6B9E1433-EC08-4440-A32C-4A183DB1C90D}"/>
              </a:ext>
            </a:extLst>
          </p:cNvPr>
          <p:cNvSpPr txBox="1"/>
          <p:nvPr/>
        </p:nvSpPr>
        <p:spPr>
          <a:xfrm>
            <a:off x="1498600" y="2368798"/>
            <a:ext cx="3273097" cy="338554"/>
          </a:xfrm>
          <a:prstGeom prst="rect">
            <a:avLst/>
          </a:prstGeom>
          <a:noFill/>
        </p:spPr>
        <p:txBody>
          <a:bodyPr wrap="square" rtlCol="0">
            <a:spAutoFit/>
          </a:bodyPr>
          <a:lstStyle/>
          <a:p>
            <a:r>
              <a:rPr lang="en-US" sz="1600" b="1" dirty="0"/>
              <a:t>Purity ‘Indigenous Peoples’ </a:t>
            </a:r>
            <a:r>
              <a:rPr lang="en-US" sz="1600" dirty="0"/>
              <a:t>category</a:t>
            </a:r>
          </a:p>
        </p:txBody>
      </p:sp>
      <p:sp>
        <p:nvSpPr>
          <p:cNvPr id="19" name="TextBox 18">
            <a:extLst>
              <a:ext uri="{FF2B5EF4-FFF2-40B4-BE49-F238E27FC236}">
                <a16:creationId xmlns:a16="http://schemas.microsoft.com/office/drawing/2014/main" id="{57925BC2-30E9-FF0A-1B0D-CEE4B619C2E4}"/>
              </a:ext>
            </a:extLst>
          </p:cNvPr>
          <p:cNvSpPr txBox="1"/>
          <p:nvPr/>
        </p:nvSpPr>
        <p:spPr>
          <a:xfrm rot="16200000">
            <a:off x="402129" y="4425915"/>
            <a:ext cx="400110" cy="738664"/>
          </a:xfrm>
          <a:prstGeom prst="rect">
            <a:avLst/>
          </a:prstGeom>
          <a:noFill/>
        </p:spPr>
        <p:txBody>
          <a:bodyPr vert="vert" wrap="square" rtlCol="0">
            <a:spAutoFit/>
          </a:bodyPr>
          <a:lstStyle/>
          <a:p>
            <a:r>
              <a:rPr lang="da-DK" sz="1400" dirty="0"/>
              <a:t>1   2   3</a:t>
            </a:r>
          </a:p>
        </p:txBody>
      </p:sp>
      <p:sp>
        <p:nvSpPr>
          <p:cNvPr id="20" name="TextBox 19">
            <a:extLst>
              <a:ext uri="{FF2B5EF4-FFF2-40B4-BE49-F238E27FC236}">
                <a16:creationId xmlns:a16="http://schemas.microsoft.com/office/drawing/2014/main" id="{7F210773-9B09-0F5E-596E-9CE55C4E7ECB}"/>
              </a:ext>
            </a:extLst>
          </p:cNvPr>
          <p:cNvSpPr txBox="1"/>
          <p:nvPr/>
        </p:nvSpPr>
        <p:spPr>
          <a:xfrm>
            <a:off x="232852" y="3777277"/>
            <a:ext cx="1454385" cy="738664"/>
          </a:xfrm>
          <a:prstGeom prst="rect">
            <a:avLst/>
          </a:prstGeom>
          <a:noFill/>
        </p:spPr>
        <p:txBody>
          <a:bodyPr wrap="square" rtlCol="0">
            <a:spAutoFit/>
          </a:bodyPr>
          <a:lstStyle/>
          <a:p>
            <a:r>
              <a:rPr lang="en-US" sz="1400" dirty="0"/>
              <a:t>Level of importance of the word:</a:t>
            </a:r>
          </a:p>
        </p:txBody>
      </p:sp>
      <p:sp>
        <p:nvSpPr>
          <p:cNvPr id="30" name="TextBox 29">
            <a:extLst>
              <a:ext uri="{FF2B5EF4-FFF2-40B4-BE49-F238E27FC236}">
                <a16:creationId xmlns:a16="http://schemas.microsoft.com/office/drawing/2014/main" id="{1DA91DFC-CFBD-8707-9CAD-7736BBA5B878}"/>
              </a:ext>
            </a:extLst>
          </p:cNvPr>
          <p:cNvSpPr txBox="1"/>
          <p:nvPr/>
        </p:nvSpPr>
        <p:spPr>
          <a:xfrm>
            <a:off x="4672123" y="2389818"/>
            <a:ext cx="711200" cy="338554"/>
          </a:xfrm>
          <a:prstGeom prst="rect">
            <a:avLst/>
          </a:prstGeom>
          <a:noFill/>
        </p:spPr>
        <p:txBody>
          <a:bodyPr wrap="square">
            <a:spAutoFit/>
          </a:bodyPr>
          <a:lstStyle/>
          <a:p>
            <a:r>
              <a:rPr lang="da-DK" sz="1600" dirty="0">
                <a:sym typeface="Wingdings" panose="05000000000000000000" pitchFamily="2" charset="2"/>
              </a:rPr>
              <a:t> 0%</a:t>
            </a:r>
            <a:endParaRPr lang="da-DK" sz="1600" dirty="0"/>
          </a:p>
        </p:txBody>
      </p:sp>
      <p:sp>
        <p:nvSpPr>
          <p:cNvPr id="33" name="AutoShape 4" descr="SDG 1 No poverty | Open Development Mekong">
            <a:extLst>
              <a:ext uri="{FF2B5EF4-FFF2-40B4-BE49-F238E27FC236}">
                <a16:creationId xmlns:a16="http://schemas.microsoft.com/office/drawing/2014/main" id="{807A2C5C-D0E0-73B4-3528-9B0FD71ADEEE}"/>
              </a:ext>
            </a:extLst>
          </p:cNvPr>
          <p:cNvSpPr>
            <a:spLocks noChangeAspect="1" noChangeArrowheads="1"/>
          </p:cNvSpPr>
          <p:nvPr/>
        </p:nvSpPr>
        <p:spPr bwMode="auto">
          <a:xfrm>
            <a:off x="5943600" y="37778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600"/>
          </a:p>
        </p:txBody>
      </p:sp>
      <p:sp>
        <p:nvSpPr>
          <p:cNvPr id="36" name="AutoShape 6" descr="SDG 2 Zero hunger | Open Development Cambodia (ODC)">
            <a:extLst>
              <a:ext uri="{FF2B5EF4-FFF2-40B4-BE49-F238E27FC236}">
                <a16:creationId xmlns:a16="http://schemas.microsoft.com/office/drawing/2014/main" id="{D68A9277-DBDE-C1E5-D35A-D322AAC6A61F}"/>
              </a:ext>
            </a:extLst>
          </p:cNvPr>
          <p:cNvSpPr>
            <a:spLocks noChangeAspect="1" noChangeArrowheads="1"/>
          </p:cNvSpPr>
          <p:nvPr/>
        </p:nvSpPr>
        <p:spPr bwMode="auto">
          <a:xfrm>
            <a:off x="6096000" y="39302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sz="1600"/>
          </a:p>
        </p:txBody>
      </p:sp>
      <p:graphicFrame>
        <p:nvGraphicFramePr>
          <p:cNvPr id="9" name="Table 2">
            <a:extLst>
              <a:ext uri="{FF2B5EF4-FFF2-40B4-BE49-F238E27FC236}">
                <a16:creationId xmlns:a16="http://schemas.microsoft.com/office/drawing/2014/main" id="{87D1C0D8-37DB-B0A3-D8BC-09E741D5813F}"/>
              </a:ext>
            </a:extLst>
          </p:cNvPr>
          <p:cNvGraphicFramePr>
            <a:graphicFrameLocks noGrp="1"/>
          </p:cNvGraphicFramePr>
          <p:nvPr>
            <p:extLst>
              <p:ext uri="{D42A27DB-BD31-4B8C-83A1-F6EECF244321}">
                <p14:modId xmlns:p14="http://schemas.microsoft.com/office/powerpoint/2010/main" val="3511315769"/>
              </p:ext>
            </p:extLst>
          </p:nvPr>
        </p:nvGraphicFramePr>
        <p:xfrm>
          <a:off x="1498600" y="2845198"/>
          <a:ext cx="10401420" cy="3722880"/>
        </p:xfrm>
        <a:graphic>
          <a:graphicData uri="http://schemas.openxmlformats.org/drawingml/2006/table">
            <a:tbl>
              <a:tblPr firstRow="1" bandRow="1">
                <a:tableStyleId>{5940675A-B579-460E-94D1-54222C63F5DA}</a:tableStyleId>
              </a:tblPr>
              <a:tblGrid>
                <a:gridCol w="1040142">
                  <a:extLst>
                    <a:ext uri="{9D8B030D-6E8A-4147-A177-3AD203B41FA5}">
                      <a16:colId xmlns:a16="http://schemas.microsoft.com/office/drawing/2014/main" val="1248782285"/>
                    </a:ext>
                  </a:extLst>
                </a:gridCol>
                <a:gridCol w="1040142">
                  <a:extLst>
                    <a:ext uri="{9D8B030D-6E8A-4147-A177-3AD203B41FA5}">
                      <a16:colId xmlns:a16="http://schemas.microsoft.com/office/drawing/2014/main" val="2131803520"/>
                    </a:ext>
                  </a:extLst>
                </a:gridCol>
                <a:gridCol w="1040142">
                  <a:extLst>
                    <a:ext uri="{9D8B030D-6E8A-4147-A177-3AD203B41FA5}">
                      <a16:colId xmlns:a16="http://schemas.microsoft.com/office/drawing/2014/main" val="807860240"/>
                    </a:ext>
                  </a:extLst>
                </a:gridCol>
                <a:gridCol w="1040142">
                  <a:extLst>
                    <a:ext uri="{9D8B030D-6E8A-4147-A177-3AD203B41FA5}">
                      <a16:colId xmlns:a16="http://schemas.microsoft.com/office/drawing/2014/main" val="3274177934"/>
                    </a:ext>
                  </a:extLst>
                </a:gridCol>
                <a:gridCol w="1040142">
                  <a:extLst>
                    <a:ext uri="{9D8B030D-6E8A-4147-A177-3AD203B41FA5}">
                      <a16:colId xmlns:a16="http://schemas.microsoft.com/office/drawing/2014/main" val="363341375"/>
                    </a:ext>
                  </a:extLst>
                </a:gridCol>
                <a:gridCol w="1040142">
                  <a:extLst>
                    <a:ext uri="{9D8B030D-6E8A-4147-A177-3AD203B41FA5}">
                      <a16:colId xmlns:a16="http://schemas.microsoft.com/office/drawing/2014/main" val="2076464124"/>
                    </a:ext>
                  </a:extLst>
                </a:gridCol>
                <a:gridCol w="1040142">
                  <a:extLst>
                    <a:ext uri="{9D8B030D-6E8A-4147-A177-3AD203B41FA5}">
                      <a16:colId xmlns:a16="http://schemas.microsoft.com/office/drawing/2014/main" val="2395268631"/>
                    </a:ext>
                  </a:extLst>
                </a:gridCol>
                <a:gridCol w="1040142">
                  <a:extLst>
                    <a:ext uri="{9D8B030D-6E8A-4147-A177-3AD203B41FA5}">
                      <a16:colId xmlns:a16="http://schemas.microsoft.com/office/drawing/2014/main" val="3959641101"/>
                    </a:ext>
                  </a:extLst>
                </a:gridCol>
                <a:gridCol w="1040142">
                  <a:extLst>
                    <a:ext uri="{9D8B030D-6E8A-4147-A177-3AD203B41FA5}">
                      <a16:colId xmlns:a16="http://schemas.microsoft.com/office/drawing/2014/main" val="1908860244"/>
                    </a:ext>
                  </a:extLst>
                </a:gridCol>
                <a:gridCol w="1040142">
                  <a:extLst>
                    <a:ext uri="{9D8B030D-6E8A-4147-A177-3AD203B41FA5}">
                      <a16:colId xmlns:a16="http://schemas.microsoft.com/office/drawing/2014/main" val="1894415472"/>
                    </a:ext>
                  </a:extLst>
                </a:gridCol>
              </a:tblGrid>
              <a:tr h="385320">
                <a:tc>
                  <a:txBody>
                    <a:bodyPr/>
                    <a:lstStyle/>
                    <a:p>
                      <a:pPr algn="l" fontAlgn="b"/>
                      <a:r>
                        <a:rPr lang="en-US" sz="1200" b="0" u="none" strike="noStrike" noProof="0" dirty="0">
                          <a:solidFill>
                            <a:srgbClr val="000000"/>
                          </a:solidFill>
                          <a:effectLst/>
                          <a:latin typeface="+mn-lt"/>
                        </a:rPr>
                        <a:t>The</a:t>
                      </a:r>
                      <a:endParaRPr lang="en-US" sz="1200" b="0" i="0" u="none" strike="noStrike" noProof="0" dirty="0">
                        <a:solidFill>
                          <a:srgbClr val="000000"/>
                        </a:solidFill>
                        <a:effectLst/>
                        <a:latin typeface="+mn-lt"/>
                      </a:endParaRPr>
                    </a:p>
                  </a:txBody>
                  <a:tcPr marL="9525" marR="9525" marT="9525" marB="0" anchor="b"/>
                </a:tc>
                <a:tc>
                  <a:txBody>
                    <a:bodyPr/>
                    <a:lstStyle/>
                    <a:p>
                      <a:pPr algn="l" fontAlgn="b"/>
                      <a:r>
                        <a:rPr lang="en-US" sz="1200" b="0" i="0" u="none" strike="noStrike" noProof="0" dirty="0">
                          <a:solidFill>
                            <a:srgbClr val="000000"/>
                          </a:solidFill>
                          <a:effectLst/>
                          <a:latin typeface="+mn-lt"/>
                        </a:rPr>
                        <a:t>Activity</a:t>
                      </a: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tc>
                  <a:txBody>
                    <a:bodyPr/>
                    <a:lstStyle/>
                    <a:p>
                      <a:pPr algn="l" fontAlgn="b"/>
                      <a:r>
                        <a:rPr lang="en-US" sz="1200" b="0" i="0" u="none" strike="noStrike" noProof="0" dirty="0">
                          <a:solidFill>
                            <a:srgbClr val="000000"/>
                          </a:solidFill>
                          <a:effectLst/>
                          <a:latin typeface="+mn-lt"/>
                        </a:rPr>
                        <a:t>Work</a:t>
                      </a:r>
                    </a:p>
                  </a:txBody>
                  <a:tcPr marL="9525" marR="9525" marT="9525" marB="0" anchor="b"/>
                </a:tc>
                <a:tc>
                  <a:txBody>
                    <a:bodyPr/>
                    <a:lstStyle/>
                    <a:p>
                      <a:pPr algn="l" fontAlgn="b"/>
                      <a:r>
                        <a:rPr lang="en-US" sz="1200" b="0" i="0" u="none" strike="noStrike" noProof="0" dirty="0">
                          <a:solidFill>
                            <a:srgbClr val="000000"/>
                          </a:solidFill>
                          <a:effectLst/>
                          <a:latin typeface="+mn-lt"/>
                        </a:rPr>
                        <a:t>With</a:t>
                      </a:r>
                    </a:p>
                  </a:txBody>
                  <a:tcPr marL="9525" marR="9525" marT="9525" marB="0" anchor="b"/>
                </a:tc>
                <a:tc>
                  <a:txBody>
                    <a:bodyPr/>
                    <a:lstStyle/>
                    <a:p>
                      <a:pPr algn="l" fontAlgn="b"/>
                      <a:r>
                        <a:rPr lang="en-US" sz="1200" b="0" i="0" u="none" strike="noStrike" noProof="0" dirty="0">
                          <a:solidFill>
                            <a:srgbClr val="000000"/>
                          </a:solidFill>
                          <a:effectLst/>
                          <a:latin typeface="+mn-lt"/>
                        </a:rPr>
                        <a:t>National</a:t>
                      </a:r>
                    </a:p>
                  </a:txBody>
                  <a:tcPr marL="9525" marR="9525" marT="9525" marB="0" anchor="b"/>
                </a:tc>
                <a:tc>
                  <a:txBody>
                    <a:bodyPr/>
                    <a:lstStyle/>
                    <a:p>
                      <a:pPr algn="l" fontAlgn="b"/>
                      <a:r>
                        <a:rPr lang="en-US" sz="1200" b="0" i="0" u="none" strike="noStrike" noProof="0" dirty="0">
                          <a:solidFill>
                            <a:srgbClr val="000000"/>
                          </a:solidFill>
                          <a:effectLst/>
                          <a:latin typeface="+mn-lt"/>
                        </a:rPr>
                        <a:t>And</a:t>
                      </a:r>
                    </a:p>
                  </a:txBody>
                  <a:tcPr marL="9525" marR="9525" marT="9525" marB="0" anchor="b"/>
                </a:tc>
                <a:tc>
                  <a:txBody>
                    <a:bodyPr/>
                    <a:lstStyle/>
                    <a:p>
                      <a:pPr algn="l" fontAlgn="b"/>
                      <a:r>
                        <a:rPr lang="en-US" sz="1200" b="0" u="none" strike="noStrike" noProof="0" dirty="0">
                          <a:solidFill>
                            <a:srgbClr val="000000"/>
                          </a:solidFill>
                          <a:effectLst/>
                          <a:latin typeface="+mn-lt"/>
                        </a:rPr>
                        <a:t>Regional</a:t>
                      </a:r>
                      <a:endParaRPr lang="en-US" sz="1200" b="0" i="0" u="none" strike="noStrike" noProof="0" dirty="0">
                        <a:solidFill>
                          <a:srgbClr val="000000"/>
                        </a:solidFill>
                        <a:effectLst/>
                        <a:latin typeface="+mn-lt"/>
                      </a:endParaRPr>
                    </a:p>
                  </a:txBody>
                  <a:tcPr marL="9525" marR="9525" marT="9525" marB="0" anchor="b"/>
                </a:tc>
                <a:tc>
                  <a:txBody>
                    <a:bodyPr/>
                    <a:lstStyle/>
                    <a:p>
                      <a:pPr algn="l" fontAlgn="b"/>
                      <a:r>
                        <a:rPr lang="en-US" sz="1200" b="0" i="0" u="none" strike="noStrike" noProof="0" dirty="0">
                          <a:solidFill>
                            <a:srgbClr val="000000"/>
                          </a:solidFill>
                          <a:effectLst/>
                          <a:latin typeface="+mn-lt"/>
                        </a:rPr>
                        <a:t>Authorities</a:t>
                      </a:r>
                    </a:p>
                  </a:txBody>
                  <a:tcPr marL="9525" marR="9525" marT="9525" marB="0" anchor="b"/>
                </a:tc>
                <a:tc>
                  <a:txBody>
                    <a:bodyPr/>
                    <a:lstStyle/>
                    <a:p>
                      <a:pPr algn="l" fontAlgn="b"/>
                      <a:r>
                        <a:rPr lang="en-US" sz="1200" b="0" i="0" u="none" strike="noStrike" noProof="0" dirty="0">
                          <a:solidFill>
                            <a:srgbClr val="000000"/>
                          </a:solidFill>
                          <a:effectLst/>
                          <a:latin typeface="+mn-lt"/>
                        </a:rPr>
                        <a:t>And</a:t>
                      </a:r>
                    </a:p>
                  </a:txBody>
                  <a:tcPr marL="9525" marR="9525" marT="9525" marB="0" anchor="b"/>
                </a:tc>
                <a:extLst>
                  <a:ext uri="{0D108BD9-81ED-4DB2-BD59-A6C34878D82A}">
                    <a16:rowId xmlns:a16="http://schemas.microsoft.com/office/drawing/2014/main" val="23244687"/>
                  </a:ext>
                </a:extLst>
              </a:tr>
              <a:tr h="370840">
                <a:tc>
                  <a:txBody>
                    <a:bodyPr/>
                    <a:lstStyle/>
                    <a:p>
                      <a:pPr algn="l" fontAlgn="b"/>
                      <a:r>
                        <a:rPr lang="en-US" sz="1200" b="0" i="0" u="none" strike="noStrike" noProof="0" dirty="0">
                          <a:solidFill>
                            <a:srgbClr val="000000"/>
                          </a:solidFill>
                          <a:effectLst/>
                          <a:latin typeface="+mn-lt"/>
                        </a:rPr>
                        <a:t>The</a:t>
                      </a:r>
                    </a:p>
                  </a:txBody>
                  <a:tcPr marL="9525" marR="9525" marT="9525" marB="0" anchor="b"/>
                </a:tc>
                <a:tc>
                  <a:txBody>
                    <a:bodyPr/>
                    <a:lstStyle/>
                    <a:p>
                      <a:pPr algn="l" fontAlgn="b"/>
                      <a:r>
                        <a:rPr lang="en-US" sz="1200" b="0" i="0" u="none" strike="noStrike" noProof="0" dirty="0">
                          <a:solidFill>
                            <a:srgbClr val="000000"/>
                          </a:solidFill>
                          <a:effectLst/>
                          <a:latin typeface="+mn-lt"/>
                        </a:rPr>
                        <a:t>Private</a:t>
                      </a:r>
                    </a:p>
                  </a:txBody>
                  <a:tcPr marL="9525" marR="9525" marT="9525" marB="0" anchor="b"/>
                </a:tc>
                <a:tc>
                  <a:txBody>
                    <a:bodyPr/>
                    <a:lstStyle/>
                    <a:p>
                      <a:pPr algn="l" fontAlgn="b"/>
                      <a:r>
                        <a:rPr lang="en-US" sz="1200" b="0" i="0" u="none" strike="noStrike" noProof="0" dirty="0">
                          <a:solidFill>
                            <a:srgbClr val="000000"/>
                          </a:solidFill>
                          <a:effectLst/>
                          <a:latin typeface="+mn-lt"/>
                        </a:rPr>
                        <a:t>Sector</a:t>
                      </a:r>
                    </a:p>
                  </a:txBody>
                  <a:tcPr marL="9525" marR="9525" marT="9525" marB="0" anchor="b"/>
                </a:tc>
                <a:tc>
                  <a:txBody>
                    <a:bodyPr/>
                    <a:lstStyle/>
                    <a:p>
                      <a:pPr algn="l" fontAlgn="b"/>
                      <a:r>
                        <a:rPr lang="en-US" sz="1200" b="0" i="0" u="none" strike="noStrike" noProof="0" dirty="0">
                          <a:solidFill>
                            <a:srgbClr val="000000"/>
                          </a:solidFill>
                          <a:effectLst/>
                          <a:latin typeface="+mn-lt"/>
                        </a:rPr>
                        <a:t>To</a:t>
                      </a:r>
                    </a:p>
                  </a:txBody>
                  <a:tcPr marL="9525" marR="9525" marT="9525" marB="0" anchor="b"/>
                </a:tc>
                <a:tc>
                  <a:txBody>
                    <a:bodyPr/>
                    <a:lstStyle/>
                    <a:p>
                      <a:pPr algn="l" fontAlgn="b"/>
                      <a:r>
                        <a:rPr lang="en-US" sz="1200" b="0" i="0" u="none" strike="noStrike" noProof="0" dirty="0">
                          <a:solidFill>
                            <a:srgbClr val="000000"/>
                          </a:solidFill>
                          <a:effectLst/>
                          <a:latin typeface="+mn-lt"/>
                        </a:rPr>
                        <a:t>Building</a:t>
                      </a:r>
                    </a:p>
                  </a:txBody>
                  <a:tcPr marL="9525" marR="9525" marT="9525" marB="0" anchor="b"/>
                </a:tc>
                <a:tc>
                  <a:txBody>
                    <a:bodyPr/>
                    <a:lstStyle/>
                    <a:p>
                      <a:pPr algn="l" fontAlgn="b"/>
                      <a:r>
                        <a:rPr lang="en-US" sz="1200" b="0" i="0" u="none" strike="noStrike" noProof="0" dirty="0">
                          <a:solidFill>
                            <a:srgbClr val="000000"/>
                          </a:solidFill>
                          <a:effectLst/>
                          <a:latin typeface="+mn-lt"/>
                        </a:rPr>
                        <a:t>The</a:t>
                      </a:r>
                    </a:p>
                  </a:txBody>
                  <a:tcPr marL="9525" marR="9525" marT="9525" marB="0" anchor="b"/>
                </a:tc>
                <a:tc>
                  <a:txBody>
                    <a:bodyPr/>
                    <a:lstStyle/>
                    <a:p>
                      <a:pPr algn="l" fontAlgn="b"/>
                      <a:r>
                        <a:rPr lang="en-US" sz="1200" b="0" i="0" u="none" strike="noStrike" noProof="0" dirty="0">
                          <a:solidFill>
                            <a:srgbClr val="000000"/>
                          </a:solidFill>
                          <a:effectLst/>
                          <a:latin typeface="+mn-lt"/>
                        </a:rPr>
                        <a:t>Capacity</a:t>
                      </a:r>
                    </a:p>
                  </a:txBody>
                  <a:tcPr marL="9525" marR="9525" marT="9525" marB="0" anchor="b"/>
                </a:tc>
                <a:tc>
                  <a:txBody>
                    <a:bodyPr/>
                    <a:lstStyle/>
                    <a:p>
                      <a:pPr algn="l" fontAlgn="b"/>
                      <a:r>
                        <a:rPr lang="en-US" sz="1200" b="0" i="0" u="none" strike="noStrike" noProof="0" dirty="0">
                          <a:solidFill>
                            <a:srgbClr val="000000"/>
                          </a:solidFill>
                          <a:effectLst/>
                          <a:latin typeface="+mn-lt"/>
                        </a:rPr>
                        <a:t>Of</a:t>
                      </a:r>
                    </a:p>
                  </a:txBody>
                  <a:tcPr marL="9525" marR="9525" marT="9525" marB="0" anchor="b"/>
                </a:tc>
                <a:tc>
                  <a:txBody>
                    <a:bodyPr/>
                    <a:lstStyle/>
                    <a:p>
                      <a:pPr algn="l" fontAlgn="b"/>
                      <a:r>
                        <a:rPr lang="en-US" sz="1200" b="0" i="0" u="none" strike="noStrike" noProof="0" dirty="0">
                          <a:solidFill>
                            <a:srgbClr val="000000"/>
                          </a:solidFill>
                          <a:effectLst/>
                          <a:latin typeface="+mn-lt"/>
                        </a:rPr>
                        <a:t>Civil</a:t>
                      </a:r>
                    </a:p>
                  </a:txBody>
                  <a:tcPr marL="9525" marR="9525" marT="9525" marB="0" anchor="b"/>
                </a:tc>
                <a:tc>
                  <a:txBody>
                    <a:bodyPr/>
                    <a:lstStyle/>
                    <a:p>
                      <a:pPr algn="l" fontAlgn="b"/>
                      <a:r>
                        <a:rPr lang="en-US" sz="1200" b="0" i="0" u="none" strike="noStrike" noProof="0" dirty="0">
                          <a:solidFill>
                            <a:srgbClr val="000000"/>
                          </a:solidFill>
                          <a:effectLst/>
                          <a:latin typeface="+mn-lt"/>
                        </a:rPr>
                        <a:t>Society</a:t>
                      </a:r>
                    </a:p>
                  </a:txBody>
                  <a:tcPr marL="9525" marR="9525" marT="9525" marB="0" anchor="b"/>
                </a:tc>
                <a:extLst>
                  <a:ext uri="{0D108BD9-81ED-4DB2-BD59-A6C34878D82A}">
                    <a16:rowId xmlns:a16="http://schemas.microsoft.com/office/drawing/2014/main" val="3743696968"/>
                  </a:ext>
                </a:extLst>
              </a:tr>
              <a:tr h="370840">
                <a:tc>
                  <a:txBody>
                    <a:bodyPr/>
                    <a:lstStyle/>
                    <a:p>
                      <a:pPr algn="l" fontAlgn="b"/>
                      <a:r>
                        <a:rPr lang="en-US" sz="1200" b="1" i="0" u="none" strike="noStrike" noProof="0" dirty="0">
                          <a:solidFill>
                            <a:srgbClr val="000000"/>
                          </a:solidFill>
                          <a:effectLst/>
                          <a:latin typeface="+mn-lt"/>
                        </a:rPr>
                        <a:t>Indigenous</a:t>
                      </a:r>
                    </a:p>
                  </a:txBody>
                  <a:tcPr marL="9525" marR="9525" marT="9525" marB="0" anchor="b">
                    <a:solidFill>
                      <a:srgbClr val="5B9BD5"/>
                    </a:solidFill>
                  </a:tcPr>
                </a:tc>
                <a:tc>
                  <a:txBody>
                    <a:bodyPr/>
                    <a:lstStyle/>
                    <a:p>
                      <a:pPr algn="l" fontAlgn="b"/>
                      <a:r>
                        <a:rPr lang="en-US" sz="1200" b="0" i="0" u="none" strike="noStrike" noProof="0" dirty="0">
                          <a:solidFill>
                            <a:srgbClr val="000000"/>
                          </a:solidFill>
                          <a:effectLst/>
                          <a:latin typeface="+mn-lt"/>
                        </a:rPr>
                        <a:t>Community</a:t>
                      </a:r>
                    </a:p>
                  </a:txBody>
                  <a:tcPr marL="9525" marR="9525" marT="9525" marB="0" anchor="b"/>
                </a:tc>
                <a:tc>
                  <a:txBody>
                    <a:bodyPr/>
                    <a:lstStyle/>
                    <a:p>
                      <a:pPr algn="l" fontAlgn="b"/>
                      <a:r>
                        <a:rPr lang="en-US" sz="1200" b="0" i="0" u="none" strike="noStrike" noProof="0" dirty="0">
                          <a:solidFill>
                            <a:srgbClr val="000000"/>
                          </a:solidFill>
                          <a:effectLst/>
                          <a:latin typeface="+mn-lt"/>
                        </a:rPr>
                        <a:t>And</a:t>
                      </a:r>
                    </a:p>
                  </a:txBody>
                  <a:tcPr marL="9525" marR="9525" marT="9525" marB="0" anchor="b"/>
                </a:tc>
                <a:tc>
                  <a:txBody>
                    <a:bodyPr/>
                    <a:lstStyle/>
                    <a:p>
                      <a:pPr algn="l" fontAlgn="b"/>
                      <a:r>
                        <a:rPr lang="en-US" sz="1200" b="0" i="0" u="none" strike="noStrike" noProof="0" dirty="0">
                          <a:solidFill>
                            <a:srgbClr val="000000"/>
                          </a:solidFill>
                          <a:effectLst/>
                          <a:latin typeface="+mn-lt"/>
                        </a:rPr>
                        <a:t>Local</a:t>
                      </a:r>
                    </a:p>
                  </a:txBody>
                  <a:tcPr marL="9525" marR="9525" marT="9525" marB="0" anchor="b"/>
                </a:tc>
                <a:tc>
                  <a:txBody>
                    <a:bodyPr/>
                    <a:lstStyle/>
                    <a:p>
                      <a:pPr algn="l" fontAlgn="b"/>
                      <a:r>
                        <a:rPr lang="en-US" sz="1200" b="0" i="0" u="none" strike="noStrike" noProof="0" dirty="0">
                          <a:solidFill>
                            <a:srgbClr val="000000"/>
                          </a:solidFill>
                          <a:effectLst/>
                          <a:latin typeface="+mn-lt"/>
                        </a:rPr>
                        <a:t>Government</a:t>
                      </a:r>
                    </a:p>
                  </a:txBody>
                  <a:tcPr marL="9525" marR="9525" marT="9525" marB="0" anchor="b"/>
                </a:tc>
                <a:tc>
                  <a:txBody>
                    <a:bodyPr/>
                    <a:lstStyle/>
                    <a:p>
                      <a:pPr algn="l" fontAlgn="b"/>
                      <a:r>
                        <a:rPr lang="en-US" sz="1200" b="0" i="0" u="none" strike="noStrike" noProof="0" dirty="0">
                          <a:solidFill>
                            <a:srgbClr val="000000"/>
                          </a:solidFill>
                          <a:effectLst/>
                          <a:latin typeface="+mn-lt"/>
                        </a:rPr>
                        <a:t>To</a:t>
                      </a:r>
                    </a:p>
                  </a:txBody>
                  <a:tcPr marL="9525" marR="9525" marT="9525" marB="0" anchor="b"/>
                </a:tc>
                <a:tc>
                  <a:txBody>
                    <a:bodyPr/>
                    <a:lstStyle/>
                    <a:p>
                      <a:pPr algn="l" fontAlgn="b"/>
                      <a:r>
                        <a:rPr lang="en-US" sz="1200" b="0" i="0" u="none" strike="noStrike" noProof="0" dirty="0">
                          <a:solidFill>
                            <a:srgbClr val="000000"/>
                          </a:solidFill>
                          <a:effectLst/>
                          <a:latin typeface="+mn-lt"/>
                        </a:rPr>
                        <a:t>Improve</a:t>
                      </a:r>
                    </a:p>
                  </a:txBody>
                  <a:tcPr marL="9525" marR="9525" marT="9525" marB="0" anchor="b"/>
                </a:tc>
                <a:tc>
                  <a:txBody>
                    <a:bodyPr/>
                    <a:lstStyle/>
                    <a:p>
                      <a:pPr algn="l" fontAlgn="b"/>
                      <a:r>
                        <a:rPr lang="en-US" sz="1200" b="0" i="0" u="none" strike="noStrike" noProof="0" dirty="0">
                          <a:solidFill>
                            <a:srgbClr val="000000"/>
                          </a:solidFill>
                          <a:effectLst/>
                          <a:latin typeface="+mn-lt"/>
                        </a:rPr>
                        <a:t>Natural</a:t>
                      </a:r>
                    </a:p>
                  </a:txBody>
                  <a:tcPr marL="9525" marR="9525" marT="9525" marB="0" anchor="b"/>
                </a:tc>
                <a:tc>
                  <a:txBody>
                    <a:bodyPr/>
                    <a:lstStyle/>
                    <a:p>
                      <a:pPr algn="l" fontAlgn="b"/>
                      <a:r>
                        <a:rPr lang="en-US" sz="1200" b="0" i="0" u="none" strike="noStrike" noProof="0" dirty="0">
                          <a:solidFill>
                            <a:srgbClr val="000000"/>
                          </a:solidFill>
                          <a:effectLst/>
                          <a:latin typeface="+mn-lt"/>
                        </a:rPr>
                        <a:t>Resource</a:t>
                      </a:r>
                    </a:p>
                  </a:txBody>
                  <a:tcPr marL="9525" marR="9525" marT="9525" marB="0" anchor="b"/>
                </a:tc>
                <a:tc>
                  <a:txBody>
                    <a:bodyPr/>
                    <a:lstStyle/>
                    <a:p>
                      <a:pPr algn="l" fontAlgn="b"/>
                      <a:r>
                        <a:rPr lang="en-US" sz="1200" b="0" i="0" u="none" strike="noStrike" noProof="0" dirty="0">
                          <a:solidFill>
                            <a:srgbClr val="000000"/>
                          </a:solidFill>
                          <a:effectLst/>
                          <a:latin typeface="+mn-lt"/>
                        </a:rPr>
                        <a:t>Management</a:t>
                      </a:r>
                    </a:p>
                  </a:txBody>
                  <a:tcPr marL="9525" marR="9525" marT="9525" marB="0" anchor="b"/>
                </a:tc>
                <a:extLst>
                  <a:ext uri="{0D108BD9-81ED-4DB2-BD59-A6C34878D82A}">
                    <a16:rowId xmlns:a16="http://schemas.microsoft.com/office/drawing/2014/main" val="1678515771"/>
                  </a:ext>
                </a:extLst>
              </a:tr>
              <a:tr h="370840">
                <a:tc>
                  <a:txBody>
                    <a:bodyPr/>
                    <a:lstStyle/>
                    <a:p>
                      <a:pPr algn="l" fontAlgn="b"/>
                      <a:r>
                        <a:rPr lang="en-US" sz="1200" b="0" i="0" u="none" strike="noStrike" noProof="0" dirty="0">
                          <a:solidFill>
                            <a:srgbClr val="000000"/>
                          </a:solidFill>
                          <a:effectLst/>
                          <a:latin typeface="+mn-lt"/>
                        </a:rPr>
                        <a:t>And</a:t>
                      </a:r>
                    </a:p>
                  </a:txBody>
                  <a:tcPr marL="9525" marR="9525" marT="9525" marB="0" anchor="b"/>
                </a:tc>
                <a:tc>
                  <a:txBody>
                    <a:bodyPr/>
                    <a:lstStyle/>
                    <a:p>
                      <a:pPr algn="l" fontAlgn="b"/>
                      <a:r>
                        <a:rPr lang="en-US" sz="1200" b="0" i="0" u="none" strike="noStrike" noProof="0" dirty="0">
                          <a:solidFill>
                            <a:srgbClr val="000000"/>
                          </a:solidFill>
                          <a:effectLst/>
                          <a:latin typeface="+mn-lt"/>
                        </a:rPr>
                        <a:t>Conservation</a:t>
                      </a:r>
                    </a:p>
                  </a:txBody>
                  <a:tcPr marL="9525" marR="9525" marT="9525" marB="0" anchor="b"/>
                </a:tc>
                <a:tc>
                  <a:txBody>
                    <a:bodyPr/>
                    <a:lstStyle/>
                    <a:p>
                      <a:pPr algn="l" fontAlgn="b"/>
                      <a:r>
                        <a:rPr lang="en-US" sz="1200" b="0" i="0" u="none" strike="noStrike" noProof="0" dirty="0">
                          <a:solidFill>
                            <a:srgbClr val="000000"/>
                          </a:solidFill>
                          <a:effectLst/>
                          <a:latin typeface="+mn-lt"/>
                        </a:rPr>
                        <a:t>The</a:t>
                      </a:r>
                    </a:p>
                  </a:txBody>
                  <a:tcPr marL="9525" marR="9525" marT="9525" marB="0" anchor="b"/>
                </a:tc>
                <a:tc>
                  <a:txBody>
                    <a:bodyPr/>
                    <a:lstStyle/>
                    <a:p>
                      <a:pPr algn="l" fontAlgn="b"/>
                      <a:r>
                        <a:rPr lang="en-US" sz="1200" b="0" i="0" u="none" strike="noStrike" noProof="0" dirty="0">
                          <a:solidFill>
                            <a:srgbClr val="000000"/>
                          </a:solidFill>
                          <a:effectLst/>
                          <a:latin typeface="+mn-lt"/>
                        </a:rPr>
                        <a:t>Activity</a:t>
                      </a: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tc>
                  <a:txBody>
                    <a:bodyPr/>
                    <a:lstStyle/>
                    <a:p>
                      <a:pPr algn="l" fontAlgn="b"/>
                      <a:r>
                        <a:rPr lang="en-US" sz="1200" b="0" i="0" u="none" strike="noStrike" noProof="0" dirty="0">
                          <a:solidFill>
                            <a:srgbClr val="000000"/>
                          </a:solidFill>
                          <a:effectLst/>
                          <a:latin typeface="+mn-lt"/>
                        </a:rPr>
                        <a:t>Development</a:t>
                      </a:r>
                    </a:p>
                  </a:txBody>
                  <a:tcPr marL="9525" marR="9525" marT="9525" marB="0" anchor="b"/>
                </a:tc>
                <a:tc>
                  <a:txBody>
                    <a:bodyPr/>
                    <a:lstStyle/>
                    <a:p>
                      <a:pPr algn="l" fontAlgn="b"/>
                      <a:r>
                        <a:rPr lang="en-US" sz="1200" b="0" i="0" u="none" strike="noStrike" noProof="0" dirty="0">
                          <a:solidFill>
                            <a:srgbClr val="000000"/>
                          </a:solidFill>
                          <a:effectLst/>
                          <a:latin typeface="+mn-lt"/>
                        </a:rPr>
                        <a:t>Economic</a:t>
                      </a:r>
                    </a:p>
                  </a:txBody>
                  <a:tcPr marL="9525" marR="9525" marT="9525" marB="0" anchor="b"/>
                </a:tc>
                <a:tc>
                  <a:txBody>
                    <a:bodyPr/>
                    <a:lstStyle/>
                    <a:p>
                      <a:pPr algn="l" fontAlgn="b"/>
                      <a:r>
                        <a:rPr lang="en-US" sz="1200" b="0" i="0" u="none" strike="noStrike" noProof="0" dirty="0">
                          <a:solidFill>
                            <a:srgbClr val="000000"/>
                          </a:solidFill>
                          <a:effectLst/>
                          <a:latin typeface="+mn-lt"/>
                        </a:rPr>
                        <a:t>Incardinate</a:t>
                      </a:r>
                    </a:p>
                  </a:txBody>
                  <a:tcPr marL="9525" marR="9525" marT="9525" marB="0" anchor="b"/>
                </a:tc>
                <a:tc>
                  <a:txBody>
                    <a:bodyPr/>
                    <a:lstStyle/>
                    <a:p>
                      <a:pPr algn="l" fontAlgn="b"/>
                      <a:r>
                        <a:rPr lang="en-US" sz="1200" b="0" i="0" u="none" strike="noStrike" noProof="0" dirty="0">
                          <a:solidFill>
                            <a:srgbClr val="000000"/>
                          </a:solidFill>
                          <a:effectLst/>
                          <a:latin typeface="+mn-lt"/>
                        </a:rPr>
                        <a:t>For</a:t>
                      </a:r>
                    </a:p>
                  </a:txBody>
                  <a:tcPr marL="9525" marR="9525" marT="9525" marB="0" anchor="b"/>
                </a:tc>
                <a:tc>
                  <a:txBody>
                    <a:bodyPr/>
                    <a:lstStyle/>
                    <a:p>
                      <a:pPr algn="l" fontAlgn="b"/>
                      <a:r>
                        <a:rPr lang="en-US" sz="1200" b="0" i="0" u="none" strike="noStrike" noProof="0" dirty="0">
                          <a:solidFill>
                            <a:srgbClr val="000000"/>
                          </a:solidFill>
                          <a:effectLst/>
                          <a:latin typeface="+mn-lt"/>
                        </a:rPr>
                        <a:t>Biodiversity</a:t>
                      </a:r>
                    </a:p>
                  </a:txBody>
                  <a:tcPr marL="9525" marR="9525" marT="9525" marB="0" anchor="b"/>
                </a:tc>
                <a:extLst>
                  <a:ext uri="{0D108BD9-81ED-4DB2-BD59-A6C34878D82A}">
                    <a16:rowId xmlns:a16="http://schemas.microsoft.com/office/drawing/2014/main" val="1520844913"/>
                  </a:ext>
                </a:extLst>
              </a:tr>
              <a:tr h="370840">
                <a:tc>
                  <a:txBody>
                    <a:bodyPr/>
                    <a:lstStyle/>
                    <a:p>
                      <a:pPr algn="l" fontAlgn="b"/>
                      <a:r>
                        <a:rPr lang="en-US" sz="1200" b="0" i="0" u="none" strike="noStrike" noProof="0" dirty="0">
                          <a:solidFill>
                            <a:srgbClr val="000000"/>
                          </a:solidFill>
                          <a:effectLst/>
                          <a:latin typeface="+mn-lt"/>
                        </a:rPr>
                        <a:t>Conservation</a:t>
                      </a:r>
                    </a:p>
                  </a:txBody>
                  <a:tcPr marL="9525" marR="9525" marT="9525" marB="0" anchor="b"/>
                </a:tc>
                <a:tc>
                  <a:txBody>
                    <a:bodyPr/>
                    <a:lstStyle/>
                    <a:p>
                      <a:pPr algn="l" fontAlgn="b"/>
                      <a:r>
                        <a:rPr lang="en-US" sz="1200" b="0" i="0" u="none" strike="noStrike" noProof="0" dirty="0">
                          <a:solidFill>
                            <a:srgbClr val="000000"/>
                          </a:solidFill>
                          <a:effectLst/>
                          <a:latin typeface="+mn-lt"/>
                        </a:rPr>
                        <a:t>Such</a:t>
                      </a:r>
                    </a:p>
                  </a:txBody>
                  <a:tcPr marL="9525" marR="9525" marT="9525" marB="0" anchor="b"/>
                </a:tc>
                <a:tc>
                  <a:txBody>
                    <a:bodyPr/>
                    <a:lstStyle/>
                    <a:p>
                      <a:pPr algn="l" fontAlgn="b"/>
                      <a:r>
                        <a:rPr lang="en-US" sz="1200" b="0" u="none" strike="noStrike" noProof="0" dirty="0">
                          <a:solidFill>
                            <a:srgbClr val="000000"/>
                          </a:solidFill>
                          <a:effectLst/>
                          <a:latin typeface="+mn-lt"/>
                        </a:rPr>
                        <a:t>As</a:t>
                      </a:r>
                      <a:endParaRPr lang="en-US" sz="1200" b="0" i="0" u="none" strike="noStrike" noProof="0" dirty="0">
                        <a:solidFill>
                          <a:srgbClr val="000000"/>
                        </a:solidFill>
                        <a:effectLst/>
                        <a:latin typeface="+mn-lt"/>
                      </a:endParaRPr>
                    </a:p>
                  </a:txBody>
                  <a:tcPr marL="9525" marR="9525" marT="9525" marB="0" anchor="b"/>
                </a:tc>
                <a:tc>
                  <a:txBody>
                    <a:bodyPr/>
                    <a:lstStyle/>
                    <a:p>
                      <a:pPr algn="l" fontAlgn="b"/>
                      <a:r>
                        <a:rPr lang="en-US" sz="1200" b="0" i="0" u="none" strike="noStrike" noProof="0" dirty="0">
                          <a:solidFill>
                            <a:srgbClr val="000000"/>
                          </a:solidFill>
                          <a:effectLst/>
                          <a:latin typeface="+mn-lt"/>
                        </a:rPr>
                        <a:t>Commercial</a:t>
                      </a:r>
                    </a:p>
                  </a:txBody>
                  <a:tcPr marL="9525" marR="9525" marT="9525" marB="0" anchor="b"/>
                </a:tc>
                <a:tc>
                  <a:txBody>
                    <a:bodyPr/>
                    <a:lstStyle/>
                    <a:p>
                      <a:pPr algn="l" fontAlgn="b"/>
                      <a:r>
                        <a:rPr lang="en-US" sz="1200" b="0" i="0" u="none" strike="noStrike" noProof="0" dirty="0">
                          <a:solidFill>
                            <a:srgbClr val="000000"/>
                          </a:solidFill>
                          <a:effectLst/>
                          <a:latin typeface="+mn-lt"/>
                        </a:rPr>
                        <a:t>Agreement</a:t>
                      </a:r>
                    </a:p>
                  </a:txBody>
                  <a:tcPr marL="9525" marR="9525" marT="9525" marB="0" anchor="b"/>
                </a:tc>
                <a:tc>
                  <a:txBody>
                    <a:bodyPr/>
                    <a:lstStyle/>
                    <a:p>
                      <a:pPr algn="l" fontAlgn="b"/>
                      <a:r>
                        <a:rPr lang="en-US" sz="1200" b="0" i="0" u="none" strike="noStrike" noProof="0" dirty="0">
                          <a:solidFill>
                            <a:srgbClr val="000000"/>
                          </a:solidFill>
                          <a:effectLst/>
                          <a:latin typeface="+mn-lt"/>
                        </a:rPr>
                        <a:t>Premium</a:t>
                      </a:r>
                    </a:p>
                  </a:txBody>
                  <a:tcPr marL="9525" marR="9525" marT="9525" marB="0" anchor="b"/>
                </a:tc>
                <a:tc>
                  <a:txBody>
                    <a:bodyPr/>
                    <a:lstStyle/>
                    <a:p>
                      <a:pPr algn="l" fontAlgn="b"/>
                      <a:r>
                        <a:rPr lang="en-US" sz="1200" b="0" i="0" u="none" strike="noStrike" noProof="0" dirty="0">
                          <a:solidFill>
                            <a:srgbClr val="000000"/>
                          </a:solidFill>
                          <a:effectLst/>
                          <a:latin typeface="+mn-lt"/>
                        </a:rPr>
                        <a:t>Price</a:t>
                      </a:r>
                    </a:p>
                  </a:txBody>
                  <a:tcPr marL="9525" marR="9525" marT="9525" marB="0" anchor="b"/>
                </a:tc>
                <a:tc>
                  <a:txBody>
                    <a:bodyPr/>
                    <a:lstStyle/>
                    <a:p>
                      <a:pPr algn="l" fontAlgn="b"/>
                      <a:r>
                        <a:rPr lang="en-US" sz="1200" b="0" i="0" u="none" strike="noStrike" noProof="0" dirty="0">
                          <a:solidFill>
                            <a:srgbClr val="000000"/>
                          </a:solidFill>
                          <a:effectLst/>
                          <a:latin typeface="+mn-lt"/>
                        </a:rPr>
                        <a:t>For</a:t>
                      </a:r>
                    </a:p>
                  </a:txBody>
                  <a:tcPr marL="9525" marR="9525" marT="9525" marB="0" anchor="b"/>
                </a:tc>
                <a:tc>
                  <a:txBody>
                    <a:bodyPr/>
                    <a:lstStyle/>
                    <a:p>
                      <a:pPr algn="l" fontAlgn="b"/>
                      <a:r>
                        <a:rPr lang="en-US" sz="1200" b="0" i="0" u="none" strike="noStrike" noProof="0" dirty="0">
                          <a:solidFill>
                            <a:srgbClr val="000000"/>
                          </a:solidFill>
                          <a:effectLst/>
                          <a:latin typeface="+mn-lt"/>
                        </a:rPr>
                        <a:t>Production</a:t>
                      </a:r>
                    </a:p>
                  </a:txBody>
                  <a:tcPr marL="9525" marR="9525" marT="9525" marB="0" anchor="b"/>
                </a:tc>
                <a:tc>
                  <a:txBody>
                    <a:bodyPr/>
                    <a:lstStyle/>
                    <a:p>
                      <a:pPr algn="l" fontAlgn="b"/>
                      <a:r>
                        <a:rPr lang="en-US" sz="1200" b="0" i="0" u="none" strike="noStrike" noProof="0" dirty="0">
                          <a:solidFill>
                            <a:srgbClr val="000000"/>
                          </a:solidFill>
                          <a:effectLst/>
                          <a:latin typeface="+mn-lt"/>
                        </a:rPr>
                        <a:t>Carbon</a:t>
                      </a:r>
                    </a:p>
                  </a:txBody>
                  <a:tcPr marL="9525" marR="9525" marT="9525" marB="0" anchor="b"/>
                </a:tc>
                <a:extLst>
                  <a:ext uri="{0D108BD9-81ED-4DB2-BD59-A6C34878D82A}">
                    <a16:rowId xmlns:a16="http://schemas.microsoft.com/office/drawing/2014/main" val="3056871715"/>
                  </a:ext>
                </a:extLst>
              </a:tr>
              <a:tr h="370840">
                <a:tc>
                  <a:txBody>
                    <a:bodyPr/>
                    <a:lstStyle/>
                    <a:p>
                      <a:pPr algn="l" fontAlgn="b"/>
                      <a:r>
                        <a:rPr lang="en-US" sz="1200" b="0" i="0" u="none" strike="noStrike" noProof="0" dirty="0">
                          <a:solidFill>
                            <a:srgbClr val="000000"/>
                          </a:solidFill>
                          <a:effectLst/>
                          <a:latin typeface="+mn-lt"/>
                        </a:rPr>
                        <a:t>Credit</a:t>
                      </a:r>
                    </a:p>
                  </a:txBody>
                  <a:tcPr marL="9525" marR="9525" marT="9525" marB="0" anchor="b">
                    <a:noFill/>
                  </a:tcPr>
                </a:tc>
                <a:tc>
                  <a:txBody>
                    <a:bodyPr/>
                    <a:lstStyle/>
                    <a:p>
                      <a:pPr algn="l" fontAlgn="b"/>
                      <a:r>
                        <a:rPr lang="en-US" sz="1200" b="0" u="none" strike="noStrike" noProof="0" dirty="0">
                          <a:solidFill>
                            <a:srgbClr val="000000"/>
                          </a:solidFill>
                          <a:effectLst/>
                          <a:latin typeface="+mn-lt"/>
                        </a:rPr>
                        <a:t>Nature</a:t>
                      </a:r>
                      <a:endParaRPr lang="en-US" sz="1200" b="0" i="0" u="none" strike="noStrike" noProof="0" dirty="0">
                        <a:solidFill>
                          <a:srgbClr val="000000"/>
                        </a:solidFill>
                        <a:effectLst/>
                        <a:latin typeface="+mn-lt"/>
                      </a:endParaRPr>
                    </a:p>
                  </a:txBody>
                  <a:tcPr marL="9525" marR="9525" marT="9525" marB="0" anchor="b"/>
                </a:tc>
                <a:tc>
                  <a:txBody>
                    <a:bodyPr/>
                    <a:lstStyle/>
                    <a:p>
                      <a:pPr algn="l" fontAlgn="b"/>
                      <a:r>
                        <a:rPr lang="en-US" sz="1200" b="0" i="0" u="none" strike="noStrike" noProof="0" dirty="0">
                          <a:solidFill>
                            <a:srgbClr val="000000"/>
                          </a:solidFill>
                          <a:effectLst/>
                          <a:latin typeface="+mn-lt"/>
                        </a:rPr>
                        <a:t>Tourism</a:t>
                      </a:r>
                    </a:p>
                  </a:txBody>
                  <a:tcPr marL="9525" marR="9525" marT="9525" marB="0" anchor="b"/>
                </a:tc>
                <a:tc>
                  <a:txBody>
                    <a:bodyPr/>
                    <a:lstStyle/>
                    <a:p>
                      <a:pPr algn="l" fontAlgn="b"/>
                      <a:r>
                        <a:rPr lang="en-US" sz="1200" b="0" i="0" u="none" strike="noStrike" noProof="0" dirty="0">
                          <a:solidFill>
                            <a:srgbClr val="000000"/>
                          </a:solidFill>
                          <a:effectLst/>
                          <a:latin typeface="+mn-lt"/>
                        </a:rPr>
                        <a:t>And</a:t>
                      </a:r>
                    </a:p>
                  </a:txBody>
                  <a:tcPr marL="9525" marR="9525" marT="9525" marB="0" anchor="b"/>
                </a:tc>
                <a:tc>
                  <a:txBody>
                    <a:bodyPr/>
                    <a:lstStyle/>
                    <a:p>
                      <a:pPr algn="l" fontAlgn="b"/>
                      <a:r>
                        <a:rPr lang="en-US" sz="1200" b="0" i="0" u="none" strike="noStrike" noProof="0" dirty="0">
                          <a:solidFill>
                            <a:srgbClr val="000000"/>
                          </a:solidFill>
                          <a:effectLst/>
                          <a:latin typeface="+mn-lt"/>
                        </a:rPr>
                        <a:t>Production</a:t>
                      </a:r>
                    </a:p>
                  </a:txBody>
                  <a:tcPr marL="9525" marR="9525" marT="9525" marB="0" anchor="b"/>
                </a:tc>
                <a:tc>
                  <a:txBody>
                    <a:bodyPr/>
                    <a:lstStyle/>
                    <a:p>
                      <a:pPr algn="l" fontAlgn="b"/>
                      <a:r>
                        <a:rPr lang="en-US" sz="1200" b="0" i="0" u="none" strike="noStrike" noProof="0" dirty="0">
                          <a:solidFill>
                            <a:srgbClr val="000000"/>
                          </a:solidFill>
                          <a:effectLst/>
                          <a:latin typeface="+mn-lt"/>
                        </a:rPr>
                        <a:t>Cost</a:t>
                      </a:r>
                    </a:p>
                  </a:txBody>
                  <a:tcPr marL="9525" marR="9525" marT="9525" marB="0" anchor="b"/>
                </a:tc>
                <a:tc>
                  <a:txBody>
                    <a:bodyPr/>
                    <a:lstStyle/>
                    <a:p>
                      <a:pPr algn="l" fontAlgn="b"/>
                      <a:r>
                        <a:rPr lang="en-US" sz="1200" b="0" i="0" u="none" strike="noStrike" noProof="0" dirty="0">
                          <a:solidFill>
                            <a:srgbClr val="000000"/>
                          </a:solidFill>
                          <a:effectLst/>
                          <a:latin typeface="+mn-lt"/>
                        </a:rPr>
                        <a:t>Reduce</a:t>
                      </a:r>
                    </a:p>
                  </a:txBody>
                  <a:tcPr marL="9525" marR="9525" marT="9525" marB="0" anchor="b"/>
                </a:tc>
                <a:tc>
                  <a:txBody>
                    <a:bodyPr/>
                    <a:lstStyle/>
                    <a:p>
                      <a:pPr algn="l" fontAlgn="b"/>
                      <a:r>
                        <a:rPr lang="en-US" sz="1200" b="0" i="0" u="none" strike="noStrike" noProof="0" dirty="0">
                          <a:solidFill>
                            <a:srgbClr val="000000"/>
                          </a:solidFill>
                          <a:effectLst/>
                          <a:latin typeface="+mn-lt"/>
                        </a:rPr>
                        <a:t>Natural</a:t>
                      </a:r>
                    </a:p>
                  </a:txBody>
                  <a:tcPr marL="9525" marR="9525" marT="9525" marB="0" anchor="b"/>
                </a:tc>
                <a:tc>
                  <a:txBody>
                    <a:bodyPr/>
                    <a:lstStyle/>
                    <a:p>
                      <a:pPr algn="l" fontAlgn="b"/>
                      <a:r>
                        <a:rPr lang="en-US" sz="1200" b="0" i="0" u="none" strike="noStrike" noProof="0" dirty="0">
                          <a:solidFill>
                            <a:srgbClr val="000000"/>
                          </a:solidFill>
                          <a:effectLst/>
                          <a:latin typeface="+mn-lt"/>
                        </a:rPr>
                        <a:t>Wealth</a:t>
                      </a: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extLst>
                  <a:ext uri="{0D108BD9-81ED-4DB2-BD59-A6C34878D82A}">
                    <a16:rowId xmlns:a16="http://schemas.microsoft.com/office/drawing/2014/main" val="717949089"/>
                  </a:ext>
                </a:extLst>
              </a:tr>
              <a:tr h="370840">
                <a:tc>
                  <a:txBody>
                    <a:bodyPr/>
                    <a:lstStyle/>
                    <a:p>
                      <a:pPr algn="l" fontAlgn="b"/>
                      <a:r>
                        <a:rPr lang="en-US" sz="1200" b="0" i="0" u="none" strike="noStrike" noProof="0" dirty="0">
                          <a:solidFill>
                            <a:srgbClr val="000000"/>
                          </a:solidFill>
                          <a:effectLst/>
                          <a:latin typeface="+mn-lt"/>
                        </a:rPr>
                        <a:t>Support</a:t>
                      </a:r>
                    </a:p>
                  </a:txBody>
                  <a:tcPr marL="9525" marR="9525" marT="9525" marB="0" anchor="b"/>
                </a:tc>
                <a:tc>
                  <a:txBody>
                    <a:bodyPr/>
                    <a:lstStyle/>
                    <a:p>
                      <a:pPr algn="l" fontAlgn="b"/>
                      <a:r>
                        <a:rPr lang="en-US" sz="1200" b="0" i="0" u="none" strike="noStrike" noProof="0" dirty="0">
                          <a:solidFill>
                            <a:srgbClr val="000000"/>
                          </a:solidFill>
                          <a:effectLst/>
                          <a:latin typeface="+mn-lt"/>
                        </a:rPr>
                        <a:t>The</a:t>
                      </a:r>
                    </a:p>
                  </a:txBody>
                  <a:tcPr marL="9525" marR="9525" marT="9525" marB="0" anchor="b"/>
                </a:tc>
                <a:tc>
                  <a:txBody>
                    <a:bodyPr/>
                    <a:lstStyle/>
                    <a:p>
                      <a:pPr algn="l" fontAlgn="b"/>
                      <a:r>
                        <a:rPr lang="en-US" sz="1200" b="0" i="0" u="none" strike="noStrike" noProof="0" dirty="0">
                          <a:solidFill>
                            <a:srgbClr val="000000"/>
                          </a:solidFill>
                          <a:effectLst/>
                          <a:latin typeface="+mn-lt"/>
                        </a:rPr>
                        <a:t>Government</a:t>
                      </a: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tc>
                  <a:txBody>
                    <a:bodyPr/>
                    <a:lstStyle/>
                    <a:p>
                      <a:pPr algn="l" fontAlgn="b"/>
                      <a:r>
                        <a:rPr lang="en-US" sz="1200" b="0" i="0" u="none" strike="noStrike" noProof="0" dirty="0">
                          <a:solidFill>
                            <a:srgbClr val="000000"/>
                          </a:solidFill>
                          <a:effectLst/>
                          <a:latin typeface="+mn-lt"/>
                        </a:rPr>
                        <a:t>The</a:t>
                      </a:r>
                    </a:p>
                  </a:txBody>
                  <a:tcPr marL="9525" marR="9525" marT="9525" marB="0" anchor="b"/>
                </a:tc>
                <a:tc>
                  <a:txBody>
                    <a:bodyPr/>
                    <a:lstStyle/>
                    <a:p>
                      <a:pPr algn="l" fontAlgn="b"/>
                      <a:r>
                        <a:rPr lang="en-US" sz="1200" b="0" i="0" u="none" strike="noStrike" noProof="0" dirty="0">
                          <a:solidFill>
                            <a:srgbClr val="000000"/>
                          </a:solidFill>
                          <a:effectLst/>
                          <a:latin typeface="+mn-lt"/>
                        </a:rPr>
                        <a:t>Expansion</a:t>
                      </a:r>
                    </a:p>
                  </a:txBody>
                  <a:tcPr marL="9525" marR="9525" marT="9525" marB="0" anchor="b"/>
                </a:tc>
                <a:tc>
                  <a:txBody>
                    <a:bodyPr/>
                    <a:lstStyle/>
                    <a:p>
                      <a:pPr algn="l" fontAlgn="b"/>
                      <a:r>
                        <a:rPr lang="en-US" sz="1200" b="0" i="0" u="none" strike="noStrike" noProof="0" dirty="0">
                          <a:solidFill>
                            <a:srgbClr val="000000"/>
                          </a:solidFill>
                          <a:effectLst/>
                          <a:latin typeface="+mn-lt"/>
                        </a:rPr>
                        <a:t>And</a:t>
                      </a:r>
                    </a:p>
                  </a:txBody>
                  <a:tcPr marL="9525" marR="9525" marT="9525" marB="0" anchor="b"/>
                </a:tc>
                <a:tc>
                  <a:txBody>
                    <a:bodyPr/>
                    <a:lstStyle/>
                    <a:p>
                      <a:pPr algn="l" fontAlgn="b"/>
                      <a:r>
                        <a:rPr lang="en-US" sz="1200" b="0" i="0" u="none" strike="noStrike" noProof="0" dirty="0">
                          <a:solidFill>
                            <a:srgbClr val="000000"/>
                          </a:solidFill>
                          <a:effectLst/>
                          <a:latin typeface="+mn-lt"/>
                        </a:rPr>
                        <a:t>Creation</a:t>
                      </a:r>
                    </a:p>
                  </a:txBody>
                  <a:tcPr marL="9525" marR="9525" marT="9525" marB="0" anchor="b"/>
                </a:tc>
                <a:tc>
                  <a:txBody>
                    <a:bodyPr/>
                    <a:lstStyle/>
                    <a:p>
                      <a:pPr algn="l" fontAlgn="b"/>
                      <a:r>
                        <a:rPr lang="en-US" sz="1200" b="0" i="0" u="none" strike="noStrike" noProof="0" dirty="0">
                          <a:solidFill>
                            <a:srgbClr val="000000"/>
                          </a:solidFill>
                          <a:effectLst/>
                          <a:latin typeface="+mn-lt"/>
                        </a:rPr>
                        <a:t>Of</a:t>
                      </a:r>
                    </a:p>
                  </a:txBody>
                  <a:tcPr marL="9525" marR="9525" marT="9525" marB="0" anchor="b"/>
                </a:tc>
                <a:tc>
                  <a:txBody>
                    <a:bodyPr/>
                    <a:lstStyle/>
                    <a:p>
                      <a:pPr algn="l" fontAlgn="b"/>
                      <a:r>
                        <a:rPr lang="en-US" sz="1200" b="0" i="0" u="none" strike="noStrike" noProof="0" dirty="0">
                          <a:solidFill>
                            <a:srgbClr val="000000"/>
                          </a:solidFill>
                          <a:effectLst/>
                          <a:latin typeface="+mn-lt"/>
                        </a:rPr>
                        <a:t>National</a:t>
                      </a:r>
                    </a:p>
                  </a:txBody>
                  <a:tcPr marL="9525" marR="9525" marT="9525" marB="0" anchor="b"/>
                </a:tc>
                <a:extLst>
                  <a:ext uri="{0D108BD9-81ED-4DB2-BD59-A6C34878D82A}">
                    <a16:rowId xmlns:a16="http://schemas.microsoft.com/office/drawing/2014/main" val="2636695351"/>
                  </a:ext>
                </a:extLst>
              </a:tr>
              <a:tr h="370840">
                <a:tc>
                  <a:txBody>
                    <a:bodyPr/>
                    <a:lstStyle/>
                    <a:p>
                      <a:pPr algn="l" fontAlgn="b"/>
                      <a:r>
                        <a:rPr lang="en-US" sz="1200" b="0" i="0" u="none" strike="noStrike" noProof="0" dirty="0">
                          <a:solidFill>
                            <a:srgbClr val="000000"/>
                          </a:solidFill>
                          <a:effectLst/>
                          <a:latin typeface="+mn-lt"/>
                        </a:rPr>
                        <a:t>Protection</a:t>
                      </a:r>
                    </a:p>
                  </a:txBody>
                  <a:tcPr marL="9525" marR="9525" marT="9525" marB="0" anchor="b"/>
                </a:tc>
                <a:tc>
                  <a:txBody>
                    <a:bodyPr/>
                    <a:lstStyle/>
                    <a:p>
                      <a:pPr algn="l" fontAlgn="b"/>
                      <a:r>
                        <a:rPr lang="en-US" sz="1200" b="0" i="0" u="none" strike="noStrike" noProof="0" dirty="0">
                          <a:solidFill>
                            <a:srgbClr val="000000"/>
                          </a:solidFill>
                          <a:effectLst/>
                          <a:latin typeface="+mn-lt"/>
                        </a:rPr>
                        <a:t>Area</a:t>
                      </a:r>
                    </a:p>
                  </a:txBody>
                  <a:tcPr marL="9525" marR="9525" marT="9525" marB="0" anchor="b"/>
                </a:tc>
                <a:tc>
                  <a:txBody>
                    <a:bodyPr/>
                    <a:lstStyle/>
                    <a:p>
                      <a:pPr algn="l" fontAlgn="b"/>
                      <a:r>
                        <a:rPr lang="en-US" sz="1200" b="0" i="0" u="none" strike="noStrike" noProof="0" dirty="0">
                          <a:solidFill>
                            <a:srgbClr val="000000"/>
                          </a:solidFill>
                          <a:effectLst/>
                          <a:latin typeface="+mn-lt"/>
                        </a:rPr>
                        <a:t>As</a:t>
                      </a:r>
                    </a:p>
                  </a:txBody>
                  <a:tcPr marL="9525" marR="9525" marT="9525" marB="0" anchor="b"/>
                </a:tc>
                <a:tc>
                  <a:txBody>
                    <a:bodyPr/>
                    <a:lstStyle/>
                    <a:p>
                      <a:pPr algn="l" fontAlgn="b"/>
                      <a:r>
                        <a:rPr lang="en-US" sz="1200" b="0" i="0" u="none" strike="noStrike" noProof="0" dirty="0">
                          <a:solidFill>
                            <a:srgbClr val="000000"/>
                          </a:solidFill>
                          <a:effectLst/>
                          <a:latin typeface="+mn-lt"/>
                        </a:rPr>
                        <a:t>Well</a:t>
                      </a:r>
                    </a:p>
                  </a:txBody>
                  <a:tcPr marL="9525" marR="9525" marT="9525" marB="0" anchor="b"/>
                </a:tc>
                <a:tc>
                  <a:txBody>
                    <a:bodyPr/>
                    <a:lstStyle/>
                    <a:p>
                      <a:pPr algn="l" fontAlgn="b"/>
                      <a:r>
                        <a:rPr lang="en-US" sz="1200" b="0" i="0" u="none" strike="noStrike" noProof="0" dirty="0">
                          <a:solidFill>
                            <a:srgbClr val="000000"/>
                          </a:solidFill>
                          <a:effectLst/>
                          <a:latin typeface="+mn-lt"/>
                        </a:rPr>
                        <a:t>As</a:t>
                      </a:r>
                    </a:p>
                  </a:txBody>
                  <a:tcPr marL="9525" marR="9525" marT="9525" marB="0" anchor="b"/>
                </a:tc>
                <a:tc>
                  <a:txBody>
                    <a:bodyPr/>
                    <a:lstStyle/>
                    <a:p>
                      <a:pPr algn="l" fontAlgn="b"/>
                      <a:r>
                        <a:rPr lang="en-US" sz="1200" b="0" i="0" u="none" strike="noStrike" noProof="0" dirty="0">
                          <a:solidFill>
                            <a:srgbClr val="000000"/>
                          </a:solidFill>
                          <a:effectLst/>
                          <a:latin typeface="+mn-lt"/>
                        </a:rPr>
                        <a:t>Private</a:t>
                      </a:r>
                    </a:p>
                  </a:txBody>
                  <a:tcPr marL="9525" marR="9525" marT="9525" marB="0" anchor="b"/>
                </a:tc>
                <a:tc>
                  <a:txBody>
                    <a:bodyPr/>
                    <a:lstStyle/>
                    <a:p>
                      <a:pPr algn="l" fontAlgn="b"/>
                      <a:r>
                        <a:rPr lang="en-US" sz="1200" b="0" i="0" u="none" strike="noStrike" noProof="0" dirty="0">
                          <a:solidFill>
                            <a:srgbClr val="000000"/>
                          </a:solidFill>
                          <a:effectLst/>
                          <a:latin typeface="+mn-lt"/>
                        </a:rPr>
                        <a:t>Reserve</a:t>
                      </a:r>
                    </a:p>
                  </a:txBody>
                  <a:tcPr marL="9525" marR="9525" marT="9525" marB="0" anchor="b"/>
                </a:tc>
                <a:tc>
                  <a:txBody>
                    <a:bodyPr/>
                    <a:lstStyle/>
                    <a:p>
                      <a:pPr algn="l" fontAlgn="b"/>
                      <a:r>
                        <a:rPr lang="en-US" sz="1200" b="0" i="0" u="none" strike="noStrike" noProof="0" dirty="0">
                          <a:solidFill>
                            <a:srgbClr val="000000"/>
                          </a:solidFill>
                          <a:effectLst/>
                          <a:latin typeface="+mn-lt"/>
                        </a:rPr>
                        <a:t>The</a:t>
                      </a:r>
                    </a:p>
                  </a:txBody>
                  <a:tcPr marL="9525" marR="9525" marT="9525" marB="0" anchor="b"/>
                </a:tc>
                <a:tc>
                  <a:txBody>
                    <a:bodyPr/>
                    <a:lstStyle/>
                    <a:p>
                      <a:pPr algn="l" fontAlgn="b"/>
                      <a:r>
                        <a:rPr lang="en-US" sz="1200" b="0" i="0" u="none" strike="noStrike" noProof="0" dirty="0">
                          <a:solidFill>
                            <a:srgbClr val="000000"/>
                          </a:solidFill>
                          <a:effectLst/>
                          <a:latin typeface="+mn-lt"/>
                        </a:rPr>
                        <a:t>Activity</a:t>
                      </a: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extLst>
                  <a:ext uri="{0D108BD9-81ED-4DB2-BD59-A6C34878D82A}">
                    <a16:rowId xmlns:a16="http://schemas.microsoft.com/office/drawing/2014/main" val="3862382227"/>
                  </a:ext>
                </a:extLst>
              </a:tr>
              <a:tr h="370840">
                <a:tc>
                  <a:txBody>
                    <a:bodyPr/>
                    <a:lstStyle/>
                    <a:p>
                      <a:pPr algn="l" fontAlgn="b"/>
                      <a:r>
                        <a:rPr lang="en-US" sz="1200" b="0" i="0" u="none" strike="noStrike" noProof="0" dirty="0">
                          <a:solidFill>
                            <a:srgbClr val="000000"/>
                          </a:solidFill>
                          <a:effectLst/>
                          <a:latin typeface="+mn-lt"/>
                        </a:rPr>
                        <a:t>Continue</a:t>
                      </a:r>
                    </a:p>
                  </a:txBody>
                  <a:tcPr marL="9525" marR="9525" marT="9525" marB="0" anchor="b"/>
                </a:tc>
                <a:tc>
                  <a:txBody>
                    <a:bodyPr/>
                    <a:lstStyle/>
                    <a:p>
                      <a:pPr algn="l" fontAlgn="b"/>
                      <a:r>
                        <a:rPr lang="en-US" sz="1200" b="0" i="0" u="none" strike="noStrike" noProof="0" dirty="0">
                          <a:solidFill>
                            <a:srgbClr val="000000"/>
                          </a:solidFill>
                          <a:effectLst/>
                          <a:latin typeface="+mn-lt"/>
                        </a:rPr>
                        <a:t>To</a:t>
                      </a:r>
                    </a:p>
                  </a:txBody>
                  <a:tcPr marL="9525" marR="9525" marT="9525" marB="0" anchor="b"/>
                </a:tc>
                <a:tc>
                  <a:txBody>
                    <a:bodyPr/>
                    <a:lstStyle/>
                    <a:p>
                      <a:pPr algn="l" fontAlgn="b"/>
                      <a:r>
                        <a:rPr lang="en-US" sz="1200" b="0" i="0" u="none" strike="noStrike" noProof="0" dirty="0">
                          <a:solidFill>
                            <a:srgbClr val="000000"/>
                          </a:solidFill>
                          <a:effectLst/>
                          <a:latin typeface="+mn-lt"/>
                        </a:rPr>
                        <a:t>Strengthen</a:t>
                      </a:r>
                    </a:p>
                  </a:txBody>
                  <a:tcPr marL="9525" marR="9525" marT="9525" marB="0" anchor="b"/>
                </a:tc>
                <a:tc>
                  <a:txBody>
                    <a:bodyPr/>
                    <a:lstStyle/>
                    <a:p>
                      <a:pPr algn="l" fontAlgn="b"/>
                      <a:r>
                        <a:rPr lang="en-US" sz="1200" b="0" i="0" u="none" strike="noStrike" noProof="0" dirty="0">
                          <a:solidFill>
                            <a:srgbClr val="000000"/>
                          </a:solidFill>
                          <a:effectLst/>
                          <a:latin typeface="+mn-lt"/>
                        </a:rPr>
                        <a:t>Land</a:t>
                      </a:r>
                    </a:p>
                  </a:txBody>
                  <a:tcPr marL="9525" marR="9525" marT="9525" marB="0" anchor="b">
                    <a:noFill/>
                  </a:tcPr>
                </a:tc>
                <a:tc>
                  <a:txBody>
                    <a:bodyPr/>
                    <a:lstStyle/>
                    <a:p>
                      <a:pPr algn="l" fontAlgn="b"/>
                      <a:r>
                        <a:rPr lang="en-US" sz="1200" b="0" i="0" u="none" strike="noStrike" noProof="0" dirty="0">
                          <a:solidFill>
                            <a:srgbClr val="000000"/>
                          </a:solidFill>
                          <a:effectLst/>
                          <a:latin typeface="+mn-lt"/>
                        </a:rPr>
                        <a:t>Use</a:t>
                      </a:r>
                    </a:p>
                  </a:txBody>
                  <a:tcPr marL="9525" marR="9525" marT="9525" marB="0" anchor="b"/>
                </a:tc>
                <a:tc>
                  <a:txBody>
                    <a:bodyPr/>
                    <a:lstStyle/>
                    <a:p>
                      <a:pPr algn="l" fontAlgn="b"/>
                      <a:r>
                        <a:rPr lang="en-US" sz="1200" b="0" i="0" u="none" strike="noStrike" noProof="0" dirty="0">
                          <a:solidFill>
                            <a:srgbClr val="000000"/>
                          </a:solidFill>
                          <a:effectLst/>
                          <a:latin typeface="+mn-lt"/>
                        </a:rPr>
                        <a:t>Management</a:t>
                      </a:r>
                    </a:p>
                  </a:txBody>
                  <a:tcPr marL="9525" marR="9525" marT="9525" marB="0" anchor="b"/>
                </a:tc>
                <a:tc>
                  <a:txBody>
                    <a:bodyPr/>
                    <a:lstStyle/>
                    <a:p>
                      <a:pPr algn="l" fontAlgn="b"/>
                      <a:r>
                        <a:rPr lang="en-US" sz="1200" b="0" i="0" u="none" strike="noStrike" noProof="0" dirty="0">
                          <a:solidFill>
                            <a:srgbClr val="000000"/>
                          </a:solidFill>
                          <a:effectLst/>
                          <a:latin typeface="+mn-lt"/>
                        </a:rPr>
                        <a:t>Early</a:t>
                      </a:r>
                    </a:p>
                  </a:txBody>
                  <a:tcPr marL="9525" marR="9525" marT="9525" marB="0" anchor="b"/>
                </a:tc>
                <a:tc>
                  <a:txBody>
                    <a:bodyPr/>
                    <a:lstStyle/>
                    <a:p>
                      <a:pPr algn="l" fontAlgn="b"/>
                      <a:r>
                        <a:rPr lang="en-US" sz="1200" b="0" i="0" u="none" strike="noStrike" noProof="0" dirty="0">
                          <a:solidFill>
                            <a:srgbClr val="000000"/>
                          </a:solidFill>
                          <a:effectLst/>
                          <a:latin typeface="+mn-lt"/>
                        </a:rPr>
                        <a:t>Warn</a:t>
                      </a:r>
                    </a:p>
                  </a:txBody>
                  <a:tcPr marL="9525" marR="9525" marT="9525" marB="0" anchor="b"/>
                </a:tc>
                <a:tc>
                  <a:txBody>
                    <a:bodyPr/>
                    <a:lstStyle/>
                    <a:p>
                      <a:pPr algn="l" fontAlgn="b"/>
                      <a:r>
                        <a:rPr lang="en-US" sz="1200" b="0" i="0" u="none" strike="noStrike" noProof="0" dirty="0">
                          <a:solidFill>
                            <a:srgbClr val="000000"/>
                          </a:solidFill>
                          <a:effectLst/>
                          <a:latin typeface="+mn-lt"/>
                        </a:rPr>
                        <a:t>On</a:t>
                      </a: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extLst>
                  <a:ext uri="{0D108BD9-81ED-4DB2-BD59-A6C34878D82A}">
                    <a16:rowId xmlns:a16="http://schemas.microsoft.com/office/drawing/2014/main" val="3335865457"/>
                  </a:ext>
                </a:extLst>
              </a:tr>
              <a:tr h="370840">
                <a:tc>
                  <a:txBody>
                    <a:bodyPr/>
                    <a:lstStyle/>
                    <a:p>
                      <a:pPr algn="l" fontAlgn="b"/>
                      <a:r>
                        <a:rPr lang="en-US" sz="1200" b="0" i="0" u="none" strike="noStrike" noProof="0" dirty="0">
                          <a:solidFill>
                            <a:srgbClr val="000000"/>
                          </a:solidFill>
                          <a:effectLst/>
                          <a:latin typeface="+mn-lt"/>
                        </a:rPr>
                        <a:t>Deterioration</a:t>
                      </a:r>
                    </a:p>
                  </a:txBody>
                  <a:tcPr marL="9525" marR="9525" marT="9525" marB="0" anchor="b"/>
                </a:tc>
                <a:tc>
                  <a:txBody>
                    <a:bodyPr/>
                    <a:lstStyle/>
                    <a:p>
                      <a:pPr algn="l" fontAlgn="b"/>
                      <a:r>
                        <a:rPr lang="en-US" sz="1200" b="0" i="0" u="none" strike="noStrike" noProof="0" dirty="0">
                          <a:solidFill>
                            <a:srgbClr val="000000"/>
                          </a:solidFill>
                          <a:effectLst/>
                          <a:latin typeface="+mn-lt"/>
                        </a:rPr>
                        <a:t>And</a:t>
                      </a:r>
                    </a:p>
                  </a:txBody>
                  <a:tcPr marL="9525" marR="9525" marT="9525" marB="0" anchor="b"/>
                </a:tc>
                <a:tc>
                  <a:txBody>
                    <a:bodyPr/>
                    <a:lstStyle/>
                    <a:p>
                      <a:pPr algn="l" fontAlgn="b"/>
                      <a:r>
                        <a:rPr lang="en-US" sz="1200" b="0" i="0" u="none" strike="noStrike" noProof="0" dirty="0">
                          <a:solidFill>
                            <a:srgbClr val="000000"/>
                          </a:solidFill>
                          <a:effectLst/>
                          <a:latin typeface="+mn-lt"/>
                        </a:rPr>
                        <a:t>Community</a:t>
                      </a:r>
                    </a:p>
                  </a:txBody>
                  <a:tcPr marL="9525" marR="9525" marT="9525" marB="0" anchor="b"/>
                </a:tc>
                <a:tc>
                  <a:txBody>
                    <a:bodyPr/>
                    <a:lstStyle/>
                    <a:p>
                      <a:pPr algn="l" fontAlgn="b"/>
                      <a:r>
                        <a:rPr lang="en-US" sz="1200" b="0" i="0" u="none" strike="noStrike" noProof="0" dirty="0">
                          <a:solidFill>
                            <a:srgbClr val="000000"/>
                          </a:solidFill>
                          <a:effectLst/>
                          <a:latin typeface="+mn-lt"/>
                        </a:rPr>
                        <a:t>Monitor</a:t>
                      </a: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tc>
                  <a:txBody>
                    <a:bodyPr/>
                    <a:lstStyle/>
                    <a:p>
                      <a:pPr algn="l" fontAlgn="b"/>
                      <a:endParaRPr lang="en-US" sz="1200" b="0" i="0" u="none" strike="noStrike" noProof="0" dirty="0">
                        <a:solidFill>
                          <a:srgbClr val="000000"/>
                        </a:solidFill>
                        <a:effectLst/>
                        <a:latin typeface="+mn-lt"/>
                      </a:endParaRPr>
                    </a:p>
                  </a:txBody>
                  <a:tcPr marL="9525" marR="9525" marT="9525" marB="0" anchor="b"/>
                </a:tc>
                <a:extLst>
                  <a:ext uri="{0D108BD9-81ED-4DB2-BD59-A6C34878D82A}">
                    <a16:rowId xmlns:a16="http://schemas.microsoft.com/office/drawing/2014/main" val="1918942735"/>
                  </a:ext>
                </a:extLst>
              </a:tr>
            </a:tbl>
          </a:graphicData>
        </a:graphic>
      </p:graphicFrame>
      <p:sp>
        <p:nvSpPr>
          <p:cNvPr id="23" name="TextBox 22">
            <a:extLst>
              <a:ext uri="{FF2B5EF4-FFF2-40B4-BE49-F238E27FC236}">
                <a16:creationId xmlns:a16="http://schemas.microsoft.com/office/drawing/2014/main" id="{50F58CD8-3E96-5A75-AEA4-034DB0D605FA}"/>
              </a:ext>
            </a:extLst>
          </p:cNvPr>
          <p:cNvSpPr txBox="1"/>
          <p:nvPr/>
        </p:nvSpPr>
        <p:spPr>
          <a:xfrm>
            <a:off x="1498600" y="3618160"/>
            <a:ext cx="1056503" cy="338554"/>
          </a:xfrm>
          <a:prstGeom prst="rect">
            <a:avLst/>
          </a:prstGeom>
          <a:solidFill>
            <a:schemeClr val="accent5">
              <a:lumMod val="75000"/>
            </a:schemeClr>
          </a:solidFill>
        </p:spPr>
        <p:txBody>
          <a:bodyPr wrap="square" rtlCol="0">
            <a:spAutoFit/>
          </a:bodyPr>
          <a:lstStyle/>
          <a:p>
            <a:endParaRPr lang="da-DK" sz="1600" dirty="0"/>
          </a:p>
        </p:txBody>
      </p:sp>
      <p:sp>
        <p:nvSpPr>
          <p:cNvPr id="14" name="TextBox 13">
            <a:extLst>
              <a:ext uri="{FF2B5EF4-FFF2-40B4-BE49-F238E27FC236}">
                <a16:creationId xmlns:a16="http://schemas.microsoft.com/office/drawing/2014/main" id="{DB189335-ED0F-B34F-DCB0-71F90AD2C8DE}"/>
              </a:ext>
            </a:extLst>
          </p:cNvPr>
          <p:cNvSpPr txBox="1"/>
          <p:nvPr/>
        </p:nvSpPr>
        <p:spPr>
          <a:xfrm>
            <a:off x="4672123" y="2368798"/>
            <a:ext cx="1167852" cy="338554"/>
          </a:xfrm>
          <a:prstGeom prst="rect">
            <a:avLst/>
          </a:prstGeom>
          <a:noFill/>
        </p:spPr>
        <p:txBody>
          <a:bodyPr wrap="square">
            <a:spAutoFit/>
          </a:bodyPr>
          <a:lstStyle/>
          <a:p>
            <a:r>
              <a:rPr lang="da-DK" sz="1600" dirty="0">
                <a:sym typeface="Wingdings" panose="05000000000000000000" pitchFamily="2" charset="2"/>
              </a:rPr>
              <a:t> 100%</a:t>
            </a:r>
            <a:endParaRPr lang="da-DK" sz="1600" dirty="0"/>
          </a:p>
        </p:txBody>
      </p:sp>
    </p:spTree>
    <p:extLst>
      <p:ext uri="{BB962C8B-B14F-4D97-AF65-F5344CB8AC3E}">
        <p14:creationId xmlns:p14="http://schemas.microsoft.com/office/powerpoint/2010/main" val="307607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C88003A-A9F8-011A-4AD8-669F83A39B1A}"/>
              </a:ext>
            </a:extLst>
          </p:cNvPr>
          <p:cNvPicPr>
            <a:picLocks noChangeAspect="1"/>
          </p:cNvPicPr>
          <p:nvPr/>
        </p:nvPicPr>
        <p:blipFill>
          <a:blip r:embed="rId3"/>
          <a:stretch>
            <a:fillRect/>
          </a:stretch>
        </p:blipFill>
        <p:spPr>
          <a:xfrm>
            <a:off x="574483" y="2206028"/>
            <a:ext cx="11311237" cy="4200106"/>
          </a:xfrm>
          <a:prstGeom prst="rect">
            <a:avLst/>
          </a:prstGeom>
        </p:spPr>
      </p:pic>
      <p:sp>
        <p:nvSpPr>
          <p:cNvPr id="2" name="Text Placeholder 1">
            <a:extLst>
              <a:ext uri="{FF2B5EF4-FFF2-40B4-BE49-F238E27FC236}">
                <a16:creationId xmlns:a16="http://schemas.microsoft.com/office/drawing/2014/main" id="{2460C09C-248A-1998-6365-A74E153FB54B}"/>
              </a:ext>
            </a:extLst>
          </p:cNvPr>
          <p:cNvSpPr>
            <a:spLocks noGrp="1"/>
          </p:cNvSpPr>
          <p:nvPr>
            <p:ph type="body" sz="quarter" idx="10"/>
          </p:nvPr>
        </p:nvSpPr>
        <p:spPr>
          <a:xfrm>
            <a:off x="1785703" y="1039620"/>
            <a:ext cx="9151583" cy="885371"/>
          </a:xfrm>
        </p:spPr>
        <p:txBody>
          <a:bodyPr/>
          <a:lstStyle/>
          <a:p>
            <a:r>
              <a:rPr lang="en-GB" sz="2400" dirty="0"/>
              <a:t>Algorithmic Insights: </a:t>
            </a:r>
          </a:p>
          <a:p>
            <a:r>
              <a:rPr lang="en-GB" sz="2400" dirty="0"/>
              <a:t>Rising Trend in </a:t>
            </a:r>
            <a:r>
              <a:rPr lang="en-GB" sz="2400" i="1" dirty="0"/>
              <a:t>Indigenous peoples</a:t>
            </a:r>
            <a:r>
              <a:rPr lang="en-GB" sz="2400" dirty="0"/>
              <a:t>-Tagged Projects</a:t>
            </a:r>
            <a:endParaRPr lang="da-DK" sz="2400" dirty="0"/>
          </a:p>
        </p:txBody>
      </p:sp>
      <p:cxnSp>
        <p:nvCxnSpPr>
          <p:cNvPr id="13" name="Straight Arrow Connector 12">
            <a:extLst>
              <a:ext uri="{FF2B5EF4-FFF2-40B4-BE49-F238E27FC236}">
                <a16:creationId xmlns:a16="http://schemas.microsoft.com/office/drawing/2014/main" id="{188E2C70-6101-21AB-FF43-90EA81A29EDA}"/>
              </a:ext>
            </a:extLst>
          </p:cNvPr>
          <p:cNvCxnSpPr>
            <a:cxnSpLocks/>
          </p:cNvCxnSpPr>
          <p:nvPr/>
        </p:nvCxnSpPr>
        <p:spPr>
          <a:xfrm flipH="1">
            <a:off x="5803037" y="3429000"/>
            <a:ext cx="2929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8FC4485-65CE-37CF-A488-E0086189127A}"/>
              </a:ext>
            </a:extLst>
          </p:cNvPr>
          <p:cNvCxnSpPr>
            <a:cxnSpLocks/>
          </p:cNvCxnSpPr>
          <p:nvPr/>
        </p:nvCxnSpPr>
        <p:spPr>
          <a:xfrm flipH="1">
            <a:off x="11521637" y="4717396"/>
            <a:ext cx="2929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465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C6992-E0C5-4B85-33C8-357DE91E0201}"/>
              </a:ext>
            </a:extLst>
          </p:cNvPr>
          <p:cNvSpPr>
            <a:spLocks noGrp="1"/>
          </p:cNvSpPr>
          <p:nvPr>
            <p:ph type="body" sz="quarter" idx="10"/>
          </p:nvPr>
        </p:nvSpPr>
        <p:spPr>
          <a:xfrm>
            <a:off x="1847851" y="1325182"/>
            <a:ext cx="8496300" cy="590931"/>
          </a:xfrm>
        </p:spPr>
        <p:txBody>
          <a:bodyPr/>
          <a:lstStyle/>
          <a:p>
            <a:r>
              <a:rPr lang="da-DK" dirty="0" err="1"/>
              <a:t>moving</a:t>
            </a:r>
            <a:r>
              <a:rPr lang="da-DK" dirty="0"/>
              <a:t> forward</a:t>
            </a:r>
          </a:p>
        </p:txBody>
      </p:sp>
      <p:sp>
        <p:nvSpPr>
          <p:cNvPr id="3" name="Text Placeholder 2">
            <a:extLst>
              <a:ext uri="{FF2B5EF4-FFF2-40B4-BE49-F238E27FC236}">
                <a16:creationId xmlns:a16="http://schemas.microsoft.com/office/drawing/2014/main" id="{8616D3EE-0800-9792-6E89-D37567B6734F}"/>
              </a:ext>
            </a:extLst>
          </p:cNvPr>
          <p:cNvSpPr>
            <a:spLocks noGrp="1"/>
          </p:cNvSpPr>
          <p:nvPr>
            <p:ph type="body" sz="quarter" idx="11"/>
          </p:nvPr>
        </p:nvSpPr>
        <p:spPr>
          <a:xfrm>
            <a:off x="1847850" y="2060576"/>
            <a:ext cx="8872702" cy="1872307"/>
          </a:xfrm>
        </p:spPr>
        <p:txBody>
          <a:bodyPr/>
          <a:lstStyle/>
          <a:p>
            <a:pPr marL="342900" indent="-342900">
              <a:buFont typeface="Arial" panose="020B0604020202020204" pitchFamily="34" charset="0"/>
              <a:buChar char="•"/>
            </a:pPr>
            <a:r>
              <a:rPr lang="en-GB" dirty="0">
                <a:latin typeface="+mn-lt"/>
              </a:rPr>
              <a:t>Analysed</a:t>
            </a:r>
            <a:r>
              <a:rPr lang="da-DK" dirty="0">
                <a:latin typeface="+mn-lt"/>
              </a:rPr>
              <a:t> the </a:t>
            </a:r>
            <a:r>
              <a:rPr lang="en-US" dirty="0">
                <a:latin typeface="+mn-lt"/>
              </a:rPr>
              <a:t>descriptions</a:t>
            </a:r>
            <a:r>
              <a:rPr lang="da-DK" dirty="0">
                <a:latin typeface="+mn-lt"/>
              </a:rPr>
              <a:t> of the </a:t>
            </a:r>
            <a:r>
              <a:rPr lang="en-US" dirty="0">
                <a:latin typeface="+mn-lt"/>
              </a:rPr>
              <a:t>projects </a:t>
            </a:r>
            <a:r>
              <a:rPr lang="en-US" dirty="0">
                <a:latin typeface="+mn-lt"/>
                <a:sym typeface="Wingdings" panose="05000000000000000000" pitchFamily="2" charset="2"/>
              </a:rPr>
              <a:t> </a:t>
            </a:r>
            <a:r>
              <a:rPr lang="en-US" b="1" dirty="0">
                <a:latin typeface="+mn-lt"/>
                <a:sym typeface="Wingdings" panose="05000000000000000000" pitchFamily="2" charset="2"/>
              </a:rPr>
              <a:t>technical quality is good </a:t>
            </a:r>
            <a:r>
              <a:rPr lang="en-US" dirty="0">
                <a:latin typeface="+mn-lt"/>
                <a:sym typeface="Wingdings" panose="05000000000000000000" pitchFamily="2" charset="2"/>
              </a:rPr>
              <a:t>and improving</a:t>
            </a:r>
          </a:p>
          <a:p>
            <a:pPr marL="342900" indent="-342900">
              <a:buFont typeface="Arial" panose="020B0604020202020204" pitchFamily="34" charset="0"/>
              <a:buChar char="•"/>
            </a:pPr>
            <a:r>
              <a:rPr lang="en-US" dirty="0">
                <a:latin typeface="+mn-lt"/>
                <a:sym typeface="Wingdings" panose="05000000000000000000" pitchFamily="2" charset="2"/>
              </a:rPr>
              <a:t>It is </a:t>
            </a:r>
            <a:r>
              <a:rPr lang="en-US" b="1" dirty="0">
                <a:latin typeface="+mn-lt"/>
                <a:sym typeface="Wingdings" panose="05000000000000000000" pitchFamily="2" charset="2"/>
              </a:rPr>
              <a:t>doable</a:t>
            </a:r>
            <a:r>
              <a:rPr lang="en-US" dirty="0">
                <a:latin typeface="+mn-lt"/>
                <a:sym typeface="Wingdings" panose="05000000000000000000" pitchFamily="2" charset="2"/>
              </a:rPr>
              <a:t> to </a:t>
            </a:r>
            <a:r>
              <a:rPr lang="en-US" b="1" dirty="0">
                <a:latin typeface="+mn-lt"/>
                <a:sym typeface="Wingdings" panose="05000000000000000000" pitchFamily="2" charset="2"/>
              </a:rPr>
              <a:t>categorize the text </a:t>
            </a:r>
            <a:r>
              <a:rPr lang="en-US" dirty="0">
                <a:latin typeface="+mn-lt"/>
                <a:sym typeface="Wingdings" panose="05000000000000000000" pitchFamily="2" charset="2"/>
              </a:rPr>
              <a:t>with respect to Indigenous Peoples, Land Rights, etc.</a:t>
            </a:r>
          </a:p>
          <a:p>
            <a:endParaRPr lang="da-DK" dirty="0">
              <a:sym typeface="Wingdings" panose="05000000000000000000" pitchFamily="2" charset="2"/>
            </a:endParaRPr>
          </a:p>
        </p:txBody>
      </p:sp>
      <p:sp>
        <p:nvSpPr>
          <p:cNvPr id="5" name="TextBox 4">
            <a:extLst>
              <a:ext uri="{FF2B5EF4-FFF2-40B4-BE49-F238E27FC236}">
                <a16:creationId xmlns:a16="http://schemas.microsoft.com/office/drawing/2014/main" id="{2C8DD38B-29FB-596D-C400-1F74379C7257}"/>
              </a:ext>
            </a:extLst>
          </p:cNvPr>
          <p:cNvSpPr txBox="1"/>
          <p:nvPr/>
        </p:nvSpPr>
        <p:spPr>
          <a:xfrm>
            <a:off x="1753585" y="3813186"/>
            <a:ext cx="9061232" cy="2481705"/>
          </a:xfrm>
          <a:prstGeom prst="rect">
            <a:avLst/>
          </a:prstGeom>
          <a:noFill/>
        </p:spPr>
        <p:txBody>
          <a:bodyPr wrap="square">
            <a:spAutoFit/>
          </a:bodyPr>
          <a:lstStyle/>
          <a:p>
            <a:pPr marL="342900" indent="-342900">
              <a:lnSpc>
                <a:spcPct val="90000"/>
              </a:lnSpc>
              <a:spcBef>
                <a:spcPts val="1000"/>
              </a:spcBef>
              <a:buFont typeface="Arial" panose="020B0604020202020204" pitchFamily="34" charset="0"/>
              <a:buChar char="•"/>
            </a:pPr>
            <a:r>
              <a:rPr lang="en-US" sz="2200" b="1" dirty="0">
                <a:cs typeface="Segoe UI" panose="020B0502040204020203" pitchFamily="34" charset="0"/>
                <a:sym typeface="Wingdings" panose="05000000000000000000" pitchFamily="2" charset="2"/>
              </a:rPr>
              <a:t>Tagging indigenous peoples </a:t>
            </a:r>
            <a:r>
              <a:rPr lang="en-US" sz="2200" dirty="0">
                <a:cs typeface="Segoe UI" panose="020B0502040204020203" pitchFamily="34" charset="0"/>
                <a:sym typeface="Wingdings" panose="05000000000000000000" pitchFamily="2" charset="2"/>
              </a:rPr>
              <a:t>require a </a:t>
            </a:r>
            <a:r>
              <a:rPr lang="en-US" sz="2200" b="1" dirty="0">
                <a:cs typeface="Segoe UI" panose="020B0502040204020203" pitchFamily="34" charset="0"/>
                <a:sym typeface="Wingdings" panose="05000000000000000000" pitchFamily="2" charset="2"/>
              </a:rPr>
              <a:t>specific input list</a:t>
            </a:r>
            <a:r>
              <a:rPr lang="en-US" sz="2200" dirty="0">
                <a:cs typeface="Segoe UI" panose="020B0502040204020203" pitchFamily="34" charset="0"/>
                <a:sym typeface="Wingdings" panose="05000000000000000000" pitchFamily="2" charset="2"/>
              </a:rPr>
              <a:t>, since these often are described in projects by their </a:t>
            </a:r>
            <a:r>
              <a:rPr lang="en-US" sz="2200" b="1" dirty="0">
                <a:cs typeface="Segoe UI" panose="020B0502040204020203" pitchFamily="34" charset="0"/>
                <a:sym typeface="Wingdings" panose="05000000000000000000" pitchFamily="2" charset="2"/>
              </a:rPr>
              <a:t>specific name </a:t>
            </a:r>
            <a:r>
              <a:rPr lang="en-US" sz="2200" dirty="0">
                <a:cs typeface="Segoe UI" panose="020B0502040204020203" pitchFamily="34" charset="0"/>
                <a:sym typeface="Wingdings" panose="05000000000000000000" pitchFamily="2" charset="2"/>
              </a:rPr>
              <a:t>and not by a generic word (e.g., Inuit).</a:t>
            </a:r>
          </a:p>
          <a:p>
            <a:pPr marL="342900" indent="-342900">
              <a:lnSpc>
                <a:spcPct val="90000"/>
              </a:lnSpc>
              <a:spcBef>
                <a:spcPts val="1000"/>
              </a:spcBef>
              <a:buFont typeface="Arial" panose="020B0604020202020204" pitchFamily="34" charset="0"/>
              <a:buChar char="•"/>
            </a:pPr>
            <a:r>
              <a:rPr lang="en-US" sz="2200" dirty="0">
                <a:cs typeface="Segoe UI" panose="020B0502040204020203" pitchFamily="34" charset="0"/>
                <a:sym typeface="Wingdings" panose="05000000000000000000" pitchFamily="2" charset="2"/>
              </a:rPr>
              <a:t>Tagging Land rights already works reasonably well based on the category: ‘</a:t>
            </a:r>
            <a:r>
              <a:rPr lang="en-US" sz="2200" i="1" dirty="0">
                <a:cs typeface="Segoe UI" panose="020B0502040204020203" pitchFamily="34" charset="0"/>
                <a:sym typeface="Wingdings" panose="05000000000000000000" pitchFamily="2" charset="2"/>
              </a:rPr>
              <a:t>Land &amp; property rights</a:t>
            </a:r>
            <a:r>
              <a:rPr lang="en-US" sz="2200" dirty="0">
                <a:cs typeface="Segoe UI" panose="020B0502040204020203" pitchFamily="34" charset="0"/>
                <a:sym typeface="Wingdings" panose="05000000000000000000" pitchFamily="2" charset="2"/>
              </a:rPr>
              <a:t>’, but it could become even </a:t>
            </a:r>
            <a:r>
              <a:rPr lang="en-US" sz="2200" b="1" dirty="0">
                <a:cs typeface="Segoe UI" panose="020B0502040204020203" pitchFamily="34" charset="0"/>
                <a:sym typeface="Wingdings" panose="05000000000000000000" pitchFamily="2" charset="2"/>
              </a:rPr>
              <a:t>more specific</a:t>
            </a:r>
            <a:r>
              <a:rPr lang="en-US" sz="2200" dirty="0">
                <a:cs typeface="Segoe UI" panose="020B0502040204020203" pitchFamily="34" charset="0"/>
                <a:sym typeface="Wingdings" panose="05000000000000000000" pitchFamily="2" charset="2"/>
              </a:rPr>
              <a:t>.</a:t>
            </a:r>
          </a:p>
          <a:p>
            <a:pPr marL="342900" indent="-342900">
              <a:lnSpc>
                <a:spcPct val="90000"/>
              </a:lnSpc>
              <a:spcBef>
                <a:spcPts val="1000"/>
              </a:spcBef>
              <a:buFont typeface="Arial" panose="020B0604020202020204" pitchFamily="34" charset="0"/>
              <a:buChar char="•"/>
            </a:pPr>
            <a:r>
              <a:rPr lang="en-US" sz="2200" dirty="0">
                <a:cs typeface="Segoe UI" panose="020B0502040204020203" pitchFamily="34" charset="0"/>
                <a:sym typeface="Wingdings" panose="05000000000000000000" pitchFamily="2" charset="2"/>
              </a:rPr>
              <a:t>Languages: blend of languages in the database is a minor issue as long as the texts contain the meaning in either </a:t>
            </a:r>
            <a:r>
              <a:rPr lang="en-US" sz="2200" b="1" dirty="0">
                <a:cs typeface="Segoe UI" panose="020B0502040204020203" pitchFamily="34" charset="0"/>
                <a:sym typeface="Wingdings" panose="05000000000000000000" pitchFamily="2" charset="2"/>
              </a:rPr>
              <a:t>English or Spanish</a:t>
            </a:r>
            <a:r>
              <a:rPr lang="en-US" sz="2200" dirty="0">
                <a:cs typeface="Segoe UI" panose="020B0502040204020203" pitchFamily="34" charset="0"/>
                <a:sym typeface="Wingdings" panose="05000000000000000000" pitchFamily="2" charset="2"/>
              </a:rPr>
              <a:t>.</a:t>
            </a:r>
            <a:endParaRPr lang="en-US" sz="2200" dirty="0">
              <a:cs typeface="Segoe UI" panose="020B0502040204020203" pitchFamily="34" charset="0"/>
            </a:endParaRPr>
          </a:p>
        </p:txBody>
      </p:sp>
    </p:spTree>
    <p:extLst>
      <p:ext uri="{BB962C8B-B14F-4D97-AF65-F5344CB8AC3E}">
        <p14:creationId xmlns:p14="http://schemas.microsoft.com/office/powerpoint/2010/main" val="56149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C6992-E0C5-4B85-33C8-357DE91E0201}"/>
              </a:ext>
            </a:extLst>
          </p:cNvPr>
          <p:cNvSpPr>
            <a:spLocks noGrp="1"/>
          </p:cNvSpPr>
          <p:nvPr>
            <p:ph type="body" sz="quarter" idx="10"/>
          </p:nvPr>
        </p:nvSpPr>
        <p:spPr>
          <a:xfrm>
            <a:off x="1847851" y="1325182"/>
            <a:ext cx="8496300" cy="590931"/>
          </a:xfrm>
        </p:spPr>
        <p:txBody>
          <a:bodyPr/>
          <a:lstStyle/>
          <a:p>
            <a:r>
              <a:rPr lang="da-DK" dirty="0" err="1"/>
              <a:t>moving</a:t>
            </a:r>
            <a:r>
              <a:rPr lang="da-DK" dirty="0"/>
              <a:t> forward</a:t>
            </a:r>
          </a:p>
        </p:txBody>
      </p:sp>
      <p:sp>
        <p:nvSpPr>
          <p:cNvPr id="6" name="Text Placeholder 5">
            <a:extLst>
              <a:ext uri="{FF2B5EF4-FFF2-40B4-BE49-F238E27FC236}">
                <a16:creationId xmlns:a16="http://schemas.microsoft.com/office/drawing/2014/main" id="{FD0931EA-65EC-8169-E590-6F44B3F127ED}"/>
              </a:ext>
            </a:extLst>
          </p:cNvPr>
          <p:cNvSpPr>
            <a:spLocks noGrp="1"/>
          </p:cNvSpPr>
          <p:nvPr>
            <p:ph type="body" sz="quarter" idx="11"/>
          </p:nvPr>
        </p:nvSpPr>
        <p:spPr>
          <a:xfrm>
            <a:off x="1847850" y="2060575"/>
            <a:ext cx="8496300" cy="4261679"/>
          </a:xfrm>
        </p:spPr>
        <p:txBody>
          <a:bodyPr/>
          <a:lstStyle/>
          <a:p>
            <a:pPr marL="342900" indent="-342900">
              <a:buFont typeface="Arial" panose="020B0604020202020204" pitchFamily="34" charset="0"/>
              <a:buChar char="•"/>
            </a:pPr>
            <a:r>
              <a:rPr lang="en-US" dirty="0">
                <a:latin typeface="+mn-lt"/>
              </a:rPr>
              <a:t>Everything is available as </a:t>
            </a:r>
            <a:r>
              <a:rPr lang="en-US" b="1" dirty="0">
                <a:latin typeface="+mn-lt"/>
              </a:rPr>
              <a:t>open source </a:t>
            </a:r>
            <a:r>
              <a:rPr lang="en-US" dirty="0">
                <a:latin typeface="+mn-lt"/>
              </a:rPr>
              <a:t>and runs as a simple script on your PC </a:t>
            </a:r>
            <a:r>
              <a:rPr lang="en-US" dirty="0">
                <a:latin typeface="+mn-lt"/>
                <a:sym typeface="Wingdings" panose="05000000000000000000" pitchFamily="2" charset="2"/>
              </a:rPr>
              <a:t> the algorithm can be </a:t>
            </a:r>
            <a:r>
              <a:rPr lang="en-US" b="1" dirty="0">
                <a:latin typeface="+mn-lt"/>
                <a:sym typeface="Wingdings" panose="05000000000000000000" pitchFamily="2" charset="2"/>
              </a:rPr>
              <a:t>shared and used </a:t>
            </a:r>
            <a:r>
              <a:rPr lang="en-US" dirty="0">
                <a:latin typeface="+mn-lt"/>
                <a:sym typeface="Wingdings" panose="05000000000000000000" pitchFamily="2" charset="2"/>
              </a:rPr>
              <a:t>by other institutions (e.g., OHCHR)</a:t>
            </a:r>
            <a:endParaRPr lang="en-US" dirty="0">
              <a:latin typeface="+mn-lt"/>
            </a:endParaRPr>
          </a:p>
          <a:p>
            <a:pPr marL="342900" indent="-342900">
              <a:buFont typeface="Arial" panose="020B0604020202020204" pitchFamily="34" charset="0"/>
              <a:buChar char="•"/>
            </a:pPr>
            <a:r>
              <a:rPr lang="en-US" dirty="0" err="1">
                <a:latin typeface="+mn-lt"/>
              </a:rPr>
              <a:t>TextClassify</a:t>
            </a:r>
            <a:r>
              <a:rPr lang="en-US" dirty="0">
                <a:latin typeface="+mn-lt"/>
              </a:rPr>
              <a:t> not only does all the tedious optimization, it also is capable of answering exactly why! </a:t>
            </a:r>
          </a:p>
          <a:p>
            <a:pPr marL="342900" indent="-342900">
              <a:buFont typeface="Arial" panose="020B0604020202020204" pitchFamily="34" charset="0"/>
              <a:buChar char="•"/>
            </a:pPr>
            <a:r>
              <a:rPr lang="en-US" dirty="0">
                <a:latin typeface="+mn-lt"/>
              </a:rPr>
              <a:t>However, this does mean that the available information is huge and not currently easy to use for a data novice. We are working on a self-explanatory version </a:t>
            </a:r>
          </a:p>
          <a:p>
            <a:pPr marL="342900" indent="-342900">
              <a:buFont typeface="Arial" panose="020B0604020202020204" pitchFamily="34" charset="0"/>
              <a:buChar char="•"/>
            </a:pPr>
            <a:r>
              <a:rPr lang="en-US" b="1" dirty="0">
                <a:latin typeface="+mn-lt"/>
              </a:rPr>
              <a:t>"</a:t>
            </a:r>
            <a:r>
              <a:rPr lang="en-US" b="1" dirty="0" err="1">
                <a:latin typeface="+mn-lt"/>
              </a:rPr>
              <a:t>TextClassifyPigeon</a:t>
            </a:r>
            <a:r>
              <a:rPr lang="en-US" b="1" dirty="0">
                <a:latin typeface="+mn-lt"/>
              </a:rPr>
              <a:t>" </a:t>
            </a:r>
            <a:r>
              <a:rPr lang="en-US" dirty="0">
                <a:latin typeface="+mn-lt"/>
              </a:rPr>
              <a:t>where the user can click on previous eLearning examples.</a:t>
            </a:r>
          </a:p>
          <a:p>
            <a:pPr marL="342900" indent="-342900">
              <a:buFont typeface="Arial" panose="020B0604020202020204" pitchFamily="34" charset="0"/>
              <a:buChar char="•"/>
            </a:pPr>
            <a:r>
              <a:rPr lang="en-US" dirty="0">
                <a:latin typeface="+mn-lt"/>
              </a:rPr>
              <a:t>This could result in a large community where many groups can work on any categories and any texts.</a:t>
            </a:r>
          </a:p>
        </p:txBody>
      </p:sp>
    </p:spTree>
    <p:extLst>
      <p:ext uri="{BB962C8B-B14F-4D97-AF65-F5344CB8AC3E}">
        <p14:creationId xmlns:p14="http://schemas.microsoft.com/office/powerpoint/2010/main" val="9868632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BQM2HiAt"/>
  <p:tag name="ARTICULATE_SLIDE_COUNT" val="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Human Rights and Tech colour palette">
      <a:dk1>
        <a:srgbClr val="343737"/>
      </a:dk1>
      <a:lt1>
        <a:srgbClr val="FFFFFF"/>
      </a:lt1>
      <a:dk2>
        <a:srgbClr val="343737"/>
      </a:dk2>
      <a:lt2>
        <a:srgbClr val="ECEBE6"/>
      </a:lt2>
      <a:accent1>
        <a:srgbClr val="015A6C"/>
      </a:accent1>
      <a:accent2>
        <a:srgbClr val="52A1A8"/>
      </a:accent2>
      <a:accent3>
        <a:srgbClr val="DE5F4C"/>
      </a:accent3>
      <a:accent4>
        <a:srgbClr val="343737"/>
      </a:accent4>
      <a:accent5>
        <a:srgbClr val="ECEBE6"/>
      </a:accent5>
      <a:accent6>
        <a:srgbClr val="015A6C"/>
      </a:accent6>
      <a:hlink>
        <a:srgbClr val="52A1A8"/>
      </a:hlink>
      <a:folHlink>
        <a:srgbClr val="DE5F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HR-newtemplate TEMPLATE EN" id="{3A858B2D-CAF8-4731-BB91-25B46AF49005}" vid="{E37E7563-C800-40EC-9F06-B444F1EED0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646</TotalTime>
  <Words>1406</Words>
  <Application>Microsoft Macintosh PowerPoint</Application>
  <PresentationFormat>Widescreen</PresentationFormat>
  <Paragraphs>466</Paragraphs>
  <Slides>14</Slides>
  <Notes>2</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14</vt:i4>
      </vt:variant>
    </vt:vector>
  </HeadingPairs>
  <TitlesOfParts>
    <vt:vector size="20" baseType="lpstr">
      <vt:lpstr>Meiryo</vt:lpstr>
      <vt:lpstr>Arial</vt:lpstr>
      <vt:lpstr>Calibri</vt:lpstr>
      <vt:lpstr>Courier New</vt:lpstr>
      <vt:lpstr>Segoe UI</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Länger</dc:creator>
  <cp:lastModifiedBy>Birgitte Feiring</cp:lastModifiedBy>
  <cp:revision>38</cp:revision>
  <dcterms:created xsi:type="dcterms:W3CDTF">2021-12-15T11:14:45Z</dcterms:created>
  <dcterms:modified xsi:type="dcterms:W3CDTF">2023-11-04T19:25:03Z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0ABEA547-E40B-4334-8427-CDEF3DBBAD51</vt:lpwstr>
  </property>
  <property fmtid="{D5CDD505-2E9C-101B-9397-08002B2CF9AE}" pid="3" name="ArticulatePath">
    <vt:lpwstr>Presentation2</vt:lpwstr>
  </property>
  <property fmtid="{D5CDD505-2E9C-101B-9397-08002B2CF9AE}" pid="4" name="CustomerId">
    <vt:lpwstr>imr</vt:lpwstr>
  </property>
  <property fmtid="{D5CDD505-2E9C-101B-9397-08002B2CF9AE}" pid="5" name="TemplateId">
    <vt:lpwstr>637770536692520775</vt:lpwstr>
  </property>
  <property fmtid="{D5CDD505-2E9C-101B-9397-08002B2CF9AE}" pid="6" name="UserProfileId">
    <vt:lpwstr>637817334432762930</vt:lpwstr>
  </property>
</Properties>
</file>